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42"/>
  </p:notesMasterIdLst>
  <p:sldIdLst>
    <p:sldId id="256" r:id="rId2"/>
    <p:sldId id="293" r:id="rId3"/>
    <p:sldId id="257" r:id="rId4"/>
    <p:sldId id="309" r:id="rId5"/>
    <p:sldId id="307" r:id="rId6"/>
    <p:sldId id="296" r:id="rId7"/>
    <p:sldId id="314" r:id="rId8"/>
    <p:sldId id="315" r:id="rId9"/>
    <p:sldId id="335" r:id="rId10"/>
    <p:sldId id="317" r:id="rId11"/>
    <p:sldId id="318" r:id="rId12"/>
    <p:sldId id="280" r:id="rId13"/>
    <p:sldId id="340" r:id="rId14"/>
    <p:sldId id="341" r:id="rId15"/>
    <p:sldId id="342" r:id="rId16"/>
    <p:sldId id="343" r:id="rId17"/>
    <p:sldId id="265" r:id="rId18"/>
    <p:sldId id="304" r:id="rId19"/>
    <p:sldId id="260" r:id="rId20"/>
    <p:sldId id="306" r:id="rId21"/>
    <p:sldId id="271" r:id="rId22"/>
    <p:sldId id="319" r:id="rId23"/>
    <p:sldId id="273" r:id="rId24"/>
    <p:sldId id="321" r:id="rId25"/>
    <p:sldId id="289" r:id="rId26"/>
    <p:sldId id="339" r:id="rId27"/>
    <p:sldId id="338" r:id="rId28"/>
    <p:sldId id="337" r:id="rId29"/>
    <p:sldId id="327" r:id="rId30"/>
    <p:sldId id="326" r:id="rId31"/>
    <p:sldId id="331" r:id="rId32"/>
    <p:sldId id="332" r:id="rId33"/>
    <p:sldId id="272" r:id="rId34"/>
    <p:sldId id="276" r:id="rId35"/>
    <p:sldId id="277" r:id="rId36"/>
    <p:sldId id="344" r:id="rId37"/>
    <p:sldId id="333" r:id="rId38"/>
    <p:sldId id="292" r:id="rId39"/>
    <p:sldId id="301" r:id="rId40"/>
    <p:sldId id="302" r:id="rId4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295E"/>
    <a:srgbClr val="FF9999"/>
    <a:srgbClr val="FFCC00"/>
    <a:srgbClr val="FF7979"/>
    <a:srgbClr val="CC9B00"/>
    <a:srgbClr val="DEB400"/>
    <a:srgbClr val="FF6699"/>
    <a:srgbClr val="83DA59"/>
    <a:srgbClr val="8AE28A"/>
    <a:srgbClr val="66F7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3960" autoAdjust="0"/>
  </p:normalViewPr>
  <p:slideViewPr>
    <p:cSldViewPr snapToGrid="0">
      <p:cViewPr varScale="1">
        <p:scale>
          <a:sx n="52" d="100"/>
          <a:sy n="52" d="100"/>
        </p:scale>
        <p:origin x="1872" y="5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70E884-4CB2-4C89-B700-AC62A87B9E8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F135066-2034-4F20-AA57-79F140111F2C}">
      <dgm:prSet custT="1"/>
      <dgm:spPr/>
      <dgm:t>
        <a:bodyPr/>
        <a:lstStyle/>
        <a:p>
          <a:r>
            <a:rPr kumimoji="1" lang="ja-JP" sz="2400" dirty="0">
              <a:latin typeface="BIZ UDゴシック" panose="020B0400000000000000" pitchFamily="49" charset="-128"/>
              <a:ea typeface="BIZ UDゴシック" panose="020B0400000000000000" pitchFamily="49" charset="-128"/>
            </a:rPr>
            <a:t>生活習慣改善アプリ</a:t>
          </a:r>
          <a:r>
            <a:rPr kumimoji="1" lang="ja-JP" sz="2400">
              <a:latin typeface="BIZ UDゴシック" panose="020B0400000000000000" pitchFamily="49" charset="-128"/>
              <a:ea typeface="BIZ UDゴシック" panose="020B0400000000000000" pitchFamily="49" charset="-128"/>
            </a:rPr>
            <a:t>とは </a:t>
          </a:r>
          <a:endParaRPr lang="en-US" sz="2400" dirty="0">
            <a:latin typeface="BIZ UDゴシック" panose="020B0400000000000000" pitchFamily="49" charset="-128"/>
            <a:ea typeface="BIZ UDゴシック" panose="020B0400000000000000" pitchFamily="49" charset="-128"/>
          </a:endParaRPr>
        </a:p>
      </dgm:t>
    </dgm:pt>
    <dgm:pt modelId="{BAF1A928-314A-4DF2-9D42-D6F39546EDD1}" type="parTrans" cxnId="{00B2A23E-E20E-4BF6-8B90-B256F1616EA4}">
      <dgm:prSet/>
      <dgm:spPr/>
      <dgm:t>
        <a:bodyPr/>
        <a:lstStyle/>
        <a:p>
          <a:endParaRPr lang="en-US" sz="2400"/>
        </a:p>
      </dgm:t>
    </dgm:pt>
    <dgm:pt modelId="{BC6546FE-AA13-4854-8E04-58B7894B53AE}" type="sibTrans" cxnId="{00B2A23E-E20E-4BF6-8B90-B256F1616EA4}">
      <dgm:prSet/>
      <dgm:spPr/>
      <dgm:t>
        <a:bodyPr/>
        <a:lstStyle/>
        <a:p>
          <a:endParaRPr lang="en-US" sz="2400"/>
        </a:p>
      </dgm:t>
    </dgm:pt>
    <dgm:pt modelId="{6053A9C5-1F2D-48AF-8AF2-F2CF115B88AD}">
      <dgm:prSet custT="1"/>
      <dgm:spPr/>
      <dgm:t>
        <a:bodyPr/>
        <a:lstStyle/>
        <a:p>
          <a:r>
            <a:rPr kumimoji="1" lang="ja-JP" sz="2400">
              <a:latin typeface="BIZ UDゴシック" panose="020B0400000000000000" pitchFamily="49" charset="-128"/>
              <a:ea typeface="BIZ UDゴシック" panose="020B0400000000000000" pitchFamily="49" charset="-128"/>
            </a:rPr>
            <a:t>デモンストレーショ</a:t>
          </a:r>
          <a:r>
            <a:rPr kumimoji="1" lang="ja-JP" altLang="en-US" sz="2400">
              <a:latin typeface="BIZ UDゴシック" panose="020B0400000000000000" pitchFamily="49" charset="-128"/>
              <a:ea typeface="BIZ UDゴシック" panose="020B0400000000000000" pitchFamily="49" charset="-128"/>
            </a:rPr>
            <a:t>ン</a:t>
          </a:r>
          <a:endParaRPr lang="en-US" sz="2400" dirty="0">
            <a:latin typeface="BIZ UDゴシック" panose="020B0400000000000000" pitchFamily="49" charset="-128"/>
            <a:ea typeface="BIZ UDゴシック" panose="020B0400000000000000" pitchFamily="49" charset="-128"/>
          </a:endParaRPr>
        </a:p>
      </dgm:t>
    </dgm:pt>
    <dgm:pt modelId="{47CD63C4-8F2F-478D-A16D-8F530A3337E5}" type="parTrans" cxnId="{56478D6C-24DB-4AAA-97DC-EFA2300EC25D}">
      <dgm:prSet/>
      <dgm:spPr/>
      <dgm:t>
        <a:bodyPr/>
        <a:lstStyle/>
        <a:p>
          <a:endParaRPr lang="en-US" sz="2400"/>
        </a:p>
      </dgm:t>
    </dgm:pt>
    <dgm:pt modelId="{ED72771F-3E93-40F8-876E-D7A317FD2AC2}" type="sibTrans" cxnId="{56478D6C-24DB-4AAA-97DC-EFA2300EC25D}">
      <dgm:prSet/>
      <dgm:spPr/>
      <dgm:t>
        <a:bodyPr/>
        <a:lstStyle/>
        <a:p>
          <a:endParaRPr lang="en-US" sz="2400"/>
        </a:p>
      </dgm:t>
    </dgm:pt>
    <dgm:pt modelId="{3C426C86-61E4-460A-8CDD-6278C395E8EB}">
      <dgm:prSet custT="1"/>
      <dgm:spPr/>
      <dgm:t>
        <a:bodyPr/>
        <a:lstStyle/>
        <a:p>
          <a:r>
            <a:rPr kumimoji="1" lang="ja-JP" altLang="en-US" sz="2400" dirty="0"/>
            <a:t>チーム開発の振り返り</a:t>
          </a:r>
          <a:endParaRPr lang="en-US" sz="2400" dirty="0">
            <a:latin typeface="BIZ UDゴシック" panose="020B0400000000000000" pitchFamily="49" charset="-128"/>
            <a:ea typeface="BIZ UDゴシック" panose="020B0400000000000000" pitchFamily="49" charset="-128"/>
          </a:endParaRPr>
        </a:p>
      </dgm:t>
    </dgm:pt>
    <dgm:pt modelId="{338B8565-A80E-4F11-880D-244D79C2111E}" type="parTrans" cxnId="{F8961B2A-B95E-4CB1-AA52-5336CE277981}">
      <dgm:prSet/>
      <dgm:spPr/>
      <dgm:t>
        <a:bodyPr/>
        <a:lstStyle/>
        <a:p>
          <a:endParaRPr lang="en-US" sz="2400"/>
        </a:p>
      </dgm:t>
    </dgm:pt>
    <dgm:pt modelId="{6882CE31-2C32-4F3C-8A99-962A31580C3D}" type="sibTrans" cxnId="{F8961B2A-B95E-4CB1-AA52-5336CE277981}">
      <dgm:prSet/>
      <dgm:spPr/>
      <dgm:t>
        <a:bodyPr/>
        <a:lstStyle/>
        <a:p>
          <a:endParaRPr lang="en-US" sz="2400"/>
        </a:p>
      </dgm:t>
    </dgm:pt>
    <dgm:pt modelId="{45DACCBD-E387-4B23-BE60-BA24D6BBF29D}">
      <dgm:prSet custT="1"/>
      <dgm:spPr/>
      <dgm:t>
        <a:bodyPr/>
        <a:lstStyle/>
        <a:p>
          <a:endParaRPr lang="en-US" sz="2400" dirty="0">
            <a:latin typeface="BIZ UDゴシック" panose="020B0400000000000000" pitchFamily="49" charset="-128"/>
            <a:ea typeface="BIZ UDゴシック" panose="020B0400000000000000" pitchFamily="49" charset="-128"/>
          </a:endParaRPr>
        </a:p>
      </dgm:t>
    </dgm:pt>
    <dgm:pt modelId="{F261F042-2D6E-4648-A088-327D7EF42F9E}" type="parTrans" cxnId="{2AFDEE5B-38C6-44F9-9051-0A6A2E0ED09D}">
      <dgm:prSet/>
      <dgm:spPr/>
      <dgm:t>
        <a:bodyPr/>
        <a:lstStyle/>
        <a:p>
          <a:endParaRPr lang="en-US" sz="2400"/>
        </a:p>
      </dgm:t>
    </dgm:pt>
    <dgm:pt modelId="{71555BB8-A73B-4746-9980-7C188974316A}" type="sibTrans" cxnId="{2AFDEE5B-38C6-44F9-9051-0A6A2E0ED09D}">
      <dgm:prSet/>
      <dgm:spPr/>
      <dgm:t>
        <a:bodyPr/>
        <a:lstStyle/>
        <a:p>
          <a:endParaRPr lang="en-US" sz="2400"/>
        </a:p>
      </dgm:t>
    </dgm:pt>
    <dgm:pt modelId="{A238A663-2A2B-4B44-8E77-E0594FEA6969}">
      <dgm:prSet custT="1"/>
      <dgm:spPr/>
      <dgm:t>
        <a:bodyPr/>
        <a:lstStyle/>
        <a:p>
          <a:r>
            <a:rPr kumimoji="1" lang="ja-JP" sz="2400" dirty="0">
              <a:latin typeface="BIZ UDゴシック" panose="020B0400000000000000" pitchFamily="49" charset="-128"/>
              <a:ea typeface="BIZ UDゴシック" panose="020B0400000000000000" pitchFamily="49" charset="-128"/>
            </a:rPr>
            <a:t>工夫した点</a:t>
          </a:r>
          <a:r>
            <a:rPr kumimoji="1" lang="ja-JP" altLang="en-US" sz="2400" dirty="0">
              <a:latin typeface="BIZ UDゴシック" panose="020B0400000000000000" pitchFamily="49" charset="-128"/>
              <a:ea typeface="BIZ UDゴシック" panose="020B0400000000000000" pitchFamily="49" charset="-128"/>
            </a:rPr>
            <a:t>、</a:t>
          </a:r>
          <a:r>
            <a:rPr kumimoji="1" lang="ja-JP" sz="2400" dirty="0">
              <a:latin typeface="BIZ UDゴシック" panose="020B0400000000000000" pitchFamily="49" charset="-128"/>
              <a:ea typeface="BIZ UDゴシック" panose="020B0400000000000000" pitchFamily="49" charset="-128"/>
            </a:rPr>
            <a:t>苦労</a:t>
          </a:r>
          <a:r>
            <a:rPr kumimoji="1" lang="ja-JP" sz="2400">
              <a:latin typeface="BIZ UDゴシック" panose="020B0400000000000000" pitchFamily="49" charset="-128"/>
              <a:ea typeface="BIZ UDゴシック" panose="020B0400000000000000" pitchFamily="49" charset="-128"/>
            </a:rPr>
            <a:t>した点</a:t>
          </a:r>
          <a:endParaRPr lang="en-US" sz="2400" dirty="0">
            <a:latin typeface="BIZ UDゴシック" panose="020B0400000000000000" pitchFamily="49" charset="-128"/>
            <a:ea typeface="BIZ UDゴシック" panose="020B0400000000000000" pitchFamily="49" charset="-128"/>
          </a:endParaRPr>
        </a:p>
      </dgm:t>
    </dgm:pt>
    <dgm:pt modelId="{74C65243-134C-45CA-9C08-309502BE7A73}" type="parTrans" cxnId="{B9B7BB9B-6BE3-42B7-AD38-4E0954D636F7}">
      <dgm:prSet/>
      <dgm:spPr/>
      <dgm:t>
        <a:bodyPr/>
        <a:lstStyle/>
        <a:p>
          <a:endParaRPr kumimoji="1" lang="ja-JP" altLang="en-US" sz="2400"/>
        </a:p>
      </dgm:t>
    </dgm:pt>
    <dgm:pt modelId="{1B383485-A19F-43F1-8837-798DA9D6EC79}" type="sibTrans" cxnId="{B9B7BB9B-6BE3-42B7-AD38-4E0954D636F7}">
      <dgm:prSet/>
      <dgm:spPr/>
      <dgm:t>
        <a:bodyPr/>
        <a:lstStyle/>
        <a:p>
          <a:endParaRPr kumimoji="1" lang="ja-JP" altLang="en-US" sz="2400"/>
        </a:p>
      </dgm:t>
    </dgm:pt>
    <dgm:pt modelId="{D2F5FA95-9C53-4AFE-9359-1DDC1B01710A}">
      <dgm:prSet custT="1"/>
      <dgm:spPr/>
      <dgm:t>
        <a:bodyPr/>
        <a:lstStyle/>
        <a:p>
          <a:r>
            <a:rPr lang="ja-JP" altLang="en-US" sz="2400">
              <a:latin typeface="BIZ UDゴシック" panose="020B0400000000000000" pitchFamily="49" charset="-128"/>
              <a:ea typeface="BIZ UDゴシック" panose="020B0400000000000000" pitchFamily="49" charset="-128"/>
            </a:rPr>
            <a:t>キャラクター紹介</a:t>
          </a:r>
          <a:endParaRPr lang="en-US" sz="2400" dirty="0">
            <a:latin typeface="BIZ UDゴシック" panose="020B0400000000000000" pitchFamily="49" charset="-128"/>
            <a:ea typeface="BIZ UDゴシック" panose="020B0400000000000000" pitchFamily="49" charset="-128"/>
          </a:endParaRPr>
        </a:p>
      </dgm:t>
    </dgm:pt>
    <dgm:pt modelId="{23BAD413-A18B-4F23-9452-41E0349CFC64}" type="parTrans" cxnId="{C277290B-6DC1-471B-B802-472BB6069D9C}">
      <dgm:prSet/>
      <dgm:spPr/>
      <dgm:t>
        <a:bodyPr/>
        <a:lstStyle/>
        <a:p>
          <a:endParaRPr kumimoji="1" lang="ja-JP" altLang="en-US"/>
        </a:p>
      </dgm:t>
    </dgm:pt>
    <dgm:pt modelId="{B240F43B-13D3-401C-AB2E-41C65274F34E}" type="sibTrans" cxnId="{C277290B-6DC1-471B-B802-472BB6069D9C}">
      <dgm:prSet/>
      <dgm:spPr/>
      <dgm:t>
        <a:bodyPr/>
        <a:lstStyle/>
        <a:p>
          <a:endParaRPr kumimoji="1" lang="ja-JP" altLang="en-US"/>
        </a:p>
      </dgm:t>
    </dgm:pt>
    <dgm:pt modelId="{8AB7264B-242D-4536-9169-FBDA50834652}" type="pres">
      <dgm:prSet presAssocID="{9570E884-4CB2-4C89-B700-AC62A87B9E87}" presName="vert0" presStyleCnt="0">
        <dgm:presLayoutVars>
          <dgm:dir/>
          <dgm:animOne val="branch"/>
          <dgm:animLvl val="lvl"/>
        </dgm:presLayoutVars>
      </dgm:prSet>
      <dgm:spPr/>
    </dgm:pt>
    <dgm:pt modelId="{38659678-7397-434D-B715-B1E3959E9F4C}" type="pres">
      <dgm:prSet presAssocID="{4F135066-2034-4F20-AA57-79F140111F2C}" presName="thickLine" presStyleLbl="alignNode1" presStyleIdx="0" presStyleCnt="6"/>
      <dgm:spPr/>
    </dgm:pt>
    <dgm:pt modelId="{3BAC7E72-556F-497D-8FE7-9E801E9E3093}" type="pres">
      <dgm:prSet presAssocID="{4F135066-2034-4F20-AA57-79F140111F2C}" presName="horz1" presStyleCnt="0"/>
      <dgm:spPr/>
    </dgm:pt>
    <dgm:pt modelId="{44763547-64A8-4FE8-8949-BA3773AE5BCB}" type="pres">
      <dgm:prSet presAssocID="{4F135066-2034-4F20-AA57-79F140111F2C}" presName="tx1" presStyleLbl="revTx" presStyleIdx="0" presStyleCnt="6"/>
      <dgm:spPr/>
    </dgm:pt>
    <dgm:pt modelId="{D175E850-B1B5-4802-98FB-89B2B6C0876C}" type="pres">
      <dgm:prSet presAssocID="{4F135066-2034-4F20-AA57-79F140111F2C}" presName="vert1" presStyleCnt="0"/>
      <dgm:spPr/>
    </dgm:pt>
    <dgm:pt modelId="{5F345F18-4F16-4B4C-8898-7A70AC7369DF}" type="pres">
      <dgm:prSet presAssocID="{D2F5FA95-9C53-4AFE-9359-1DDC1B01710A}" presName="thickLine" presStyleLbl="alignNode1" presStyleIdx="1" presStyleCnt="6"/>
      <dgm:spPr/>
    </dgm:pt>
    <dgm:pt modelId="{6DFF7BAD-C0AC-4897-97B0-9B28DE2FA086}" type="pres">
      <dgm:prSet presAssocID="{D2F5FA95-9C53-4AFE-9359-1DDC1B01710A}" presName="horz1" presStyleCnt="0"/>
      <dgm:spPr/>
    </dgm:pt>
    <dgm:pt modelId="{FC7FB3FA-51B1-432D-8C19-04B66867524A}" type="pres">
      <dgm:prSet presAssocID="{D2F5FA95-9C53-4AFE-9359-1DDC1B01710A}" presName="tx1" presStyleLbl="revTx" presStyleIdx="1" presStyleCnt="6"/>
      <dgm:spPr/>
    </dgm:pt>
    <dgm:pt modelId="{F0D4AF31-E0DD-408A-A185-F3B1A2418134}" type="pres">
      <dgm:prSet presAssocID="{D2F5FA95-9C53-4AFE-9359-1DDC1B01710A}" presName="vert1" presStyleCnt="0"/>
      <dgm:spPr/>
    </dgm:pt>
    <dgm:pt modelId="{467FE683-74EF-4AE8-B8AE-C55D7B7F3E21}" type="pres">
      <dgm:prSet presAssocID="{6053A9C5-1F2D-48AF-8AF2-F2CF115B88AD}" presName="thickLine" presStyleLbl="alignNode1" presStyleIdx="2" presStyleCnt="6"/>
      <dgm:spPr/>
    </dgm:pt>
    <dgm:pt modelId="{A43AD492-D6B7-41AD-8A04-3CE59018EEBA}" type="pres">
      <dgm:prSet presAssocID="{6053A9C5-1F2D-48AF-8AF2-F2CF115B88AD}" presName="horz1" presStyleCnt="0"/>
      <dgm:spPr/>
    </dgm:pt>
    <dgm:pt modelId="{F6EAF640-A08C-425D-9ACC-F4A3B1CCFCB8}" type="pres">
      <dgm:prSet presAssocID="{6053A9C5-1F2D-48AF-8AF2-F2CF115B88AD}" presName="tx1" presStyleLbl="revTx" presStyleIdx="2" presStyleCnt="6"/>
      <dgm:spPr/>
    </dgm:pt>
    <dgm:pt modelId="{26FD7FD5-58E0-4FE9-BC36-4D77385A043B}" type="pres">
      <dgm:prSet presAssocID="{6053A9C5-1F2D-48AF-8AF2-F2CF115B88AD}" presName="vert1" presStyleCnt="0"/>
      <dgm:spPr/>
    </dgm:pt>
    <dgm:pt modelId="{117D847C-C6BF-469E-AD36-0C0B5790A4BE}" type="pres">
      <dgm:prSet presAssocID="{A238A663-2A2B-4B44-8E77-E0594FEA6969}" presName="thickLine" presStyleLbl="alignNode1" presStyleIdx="3" presStyleCnt="6"/>
      <dgm:spPr/>
    </dgm:pt>
    <dgm:pt modelId="{686F5C65-A9ED-427B-9067-23F69E8069E9}" type="pres">
      <dgm:prSet presAssocID="{A238A663-2A2B-4B44-8E77-E0594FEA6969}" presName="horz1" presStyleCnt="0"/>
      <dgm:spPr/>
    </dgm:pt>
    <dgm:pt modelId="{59280A6A-D002-48EB-AF33-F80CD23C8055}" type="pres">
      <dgm:prSet presAssocID="{A238A663-2A2B-4B44-8E77-E0594FEA6969}" presName="tx1" presStyleLbl="revTx" presStyleIdx="3" presStyleCnt="6"/>
      <dgm:spPr/>
    </dgm:pt>
    <dgm:pt modelId="{2ABBAA2F-7BE5-447A-8E81-8EB7EBD6F309}" type="pres">
      <dgm:prSet presAssocID="{A238A663-2A2B-4B44-8E77-E0594FEA6969}" presName="vert1" presStyleCnt="0"/>
      <dgm:spPr/>
    </dgm:pt>
    <dgm:pt modelId="{9DF5265D-0C44-47FA-A6DD-316054E63BB6}" type="pres">
      <dgm:prSet presAssocID="{3C426C86-61E4-460A-8CDD-6278C395E8EB}" presName="thickLine" presStyleLbl="alignNode1" presStyleIdx="4" presStyleCnt="6"/>
      <dgm:spPr/>
    </dgm:pt>
    <dgm:pt modelId="{97BB4D39-6295-47DF-8ABF-21C473FBBA87}" type="pres">
      <dgm:prSet presAssocID="{3C426C86-61E4-460A-8CDD-6278C395E8EB}" presName="horz1" presStyleCnt="0"/>
      <dgm:spPr/>
    </dgm:pt>
    <dgm:pt modelId="{024E5AD9-A899-4429-B959-E1DD02EF1B45}" type="pres">
      <dgm:prSet presAssocID="{3C426C86-61E4-460A-8CDD-6278C395E8EB}" presName="tx1" presStyleLbl="revTx" presStyleIdx="4" presStyleCnt="6"/>
      <dgm:spPr/>
    </dgm:pt>
    <dgm:pt modelId="{EFCC8197-BCF0-4447-8C95-81B969D2D86F}" type="pres">
      <dgm:prSet presAssocID="{3C426C86-61E4-460A-8CDD-6278C395E8EB}" presName="vert1" presStyleCnt="0"/>
      <dgm:spPr/>
    </dgm:pt>
    <dgm:pt modelId="{EC310B93-2A16-4506-98E7-5F08D96097FB}" type="pres">
      <dgm:prSet presAssocID="{45DACCBD-E387-4B23-BE60-BA24D6BBF29D}" presName="thickLine" presStyleLbl="alignNode1" presStyleIdx="5" presStyleCnt="6"/>
      <dgm:spPr/>
    </dgm:pt>
    <dgm:pt modelId="{EAD5CADF-5DAD-416A-B315-D44161A8F39D}" type="pres">
      <dgm:prSet presAssocID="{45DACCBD-E387-4B23-BE60-BA24D6BBF29D}" presName="horz1" presStyleCnt="0"/>
      <dgm:spPr/>
    </dgm:pt>
    <dgm:pt modelId="{FDB869F0-070E-43F8-8DE4-80EACD67D783}" type="pres">
      <dgm:prSet presAssocID="{45DACCBD-E387-4B23-BE60-BA24D6BBF29D}" presName="tx1" presStyleLbl="revTx" presStyleIdx="5" presStyleCnt="6"/>
      <dgm:spPr/>
    </dgm:pt>
    <dgm:pt modelId="{336656D2-EF6F-48DA-8E14-849CD2A6D831}" type="pres">
      <dgm:prSet presAssocID="{45DACCBD-E387-4B23-BE60-BA24D6BBF29D}" presName="vert1" presStyleCnt="0"/>
      <dgm:spPr/>
    </dgm:pt>
  </dgm:ptLst>
  <dgm:cxnLst>
    <dgm:cxn modelId="{D4F06C01-E581-4EDD-B68A-9C78EEFCDED3}" type="presOf" srcId="{A238A663-2A2B-4B44-8E77-E0594FEA6969}" destId="{59280A6A-D002-48EB-AF33-F80CD23C8055}" srcOrd="0" destOrd="0" presId="urn:microsoft.com/office/officeart/2008/layout/LinedList"/>
    <dgm:cxn modelId="{C277290B-6DC1-471B-B802-472BB6069D9C}" srcId="{9570E884-4CB2-4C89-B700-AC62A87B9E87}" destId="{D2F5FA95-9C53-4AFE-9359-1DDC1B01710A}" srcOrd="1" destOrd="0" parTransId="{23BAD413-A18B-4F23-9452-41E0349CFC64}" sibTransId="{B240F43B-13D3-401C-AB2E-41C65274F34E}"/>
    <dgm:cxn modelId="{F8961B2A-B95E-4CB1-AA52-5336CE277981}" srcId="{9570E884-4CB2-4C89-B700-AC62A87B9E87}" destId="{3C426C86-61E4-460A-8CDD-6278C395E8EB}" srcOrd="4" destOrd="0" parTransId="{338B8565-A80E-4F11-880D-244D79C2111E}" sibTransId="{6882CE31-2C32-4F3C-8A99-962A31580C3D}"/>
    <dgm:cxn modelId="{394D312E-597F-44B0-8ACB-013669C2E673}" type="presOf" srcId="{4F135066-2034-4F20-AA57-79F140111F2C}" destId="{44763547-64A8-4FE8-8949-BA3773AE5BCB}" srcOrd="0" destOrd="0" presId="urn:microsoft.com/office/officeart/2008/layout/LinedList"/>
    <dgm:cxn modelId="{00B2A23E-E20E-4BF6-8B90-B256F1616EA4}" srcId="{9570E884-4CB2-4C89-B700-AC62A87B9E87}" destId="{4F135066-2034-4F20-AA57-79F140111F2C}" srcOrd="0" destOrd="0" parTransId="{BAF1A928-314A-4DF2-9D42-D6F39546EDD1}" sibTransId="{BC6546FE-AA13-4854-8E04-58B7894B53AE}"/>
    <dgm:cxn modelId="{2AFDEE5B-38C6-44F9-9051-0A6A2E0ED09D}" srcId="{9570E884-4CB2-4C89-B700-AC62A87B9E87}" destId="{45DACCBD-E387-4B23-BE60-BA24D6BBF29D}" srcOrd="5" destOrd="0" parTransId="{F261F042-2D6E-4648-A088-327D7EF42F9E}" sibTransId="{71555BB8-A73B-4746-9980-7C188974316A}"/>
    <dgm:cxn modelId="{56478D6C-24DB-4AAA-97DC-EFA2300EC25D}" srcId="{9570E884-4CB2-4C89-B700-AC62A87B9E87}" destId="{6053A9C5-1F2D-48AF-8AF2-F2CF115B88AD}" srcOrd="2" destOrd="0" parTransId="{47CD63C4-8F2F-478D-A16D-8F530A3337E5}" sibTransId="{ED72771F-3E93-40F8-876E-D7A317FD2AC2}"/>
    <dgm:cxn modelId="{61A6ED77-95EF-4A63-82B1-4809852D5ACE}" type="presOf" srcId="{9570E884-4CB2-4C89-B700-AC62A87B9E87}" destId="{8AB7264B-242D-4536-9169-FBDA50834652}" srcOrd="0" destOrd="0" presId="urn:microsoft.com/office/officeart/2008/layout/LinedList"/>
    <dgm:cxn modelId="{738C5381-876B-4F3F-A8A9-1168999DB86A}" type="presOf" srcId="{D2F5FA95-9C53-4AFE-9359-1DDC1B01710A}" destId="{FC7FB3FA-51B1-432D-8C19-04B66867524A}" srcOrd="0" destOrd="0" presId="urn:microsoft.com/office/officeart/2008/layout/LinedList"/>
    <dgm:cxn modelId="{97D1F18F-2852-4056-AF58-423C0608366D}" type="presOf" srcId="{6053A9C5-1F2D-48AF-8AF2-F2CF115B88AD}" destId="{F6EAF640-A08C-425D-9ACC-F4A3B1CCFCB8}" srcOrd="0" destOrd="0" presId="urn:microsoft.com/office/officeart/2008/layout/LinedList"/>
    <dgm:cxn modelId="{B9B7BB9B-6BE3-42B7-AD38-4E0954D636F7}" srcId="{9570E884-4CB2-4C89-B700-AC62A87B9E87}" destId="{A238A663-2A2B-4B44-8E77-E0594FEA6969}" srcOrd="3" destOrd="0" parTransId="{74C65243-134C-45CA-9C08-309502BE7A73}" sibTransId="{1B383485-A19F-43F1-8837-798DA9D6EC79}"/>
    <dgm:cxn modelId="{E362C3C7-6EE8-4874-9588-165FBD4E28DD}" type="presOf" srcId="{3C426C86-61E4-460A-8CDD-6278C395E8EB}" destId="{024E5AD9-A899-4429-B959-E1DD02EF1B45}" srcOrd="0" destOrd="0" presId="urn:microsoft.com/office/officeart/2008/layout/LinedList"/>
    <dgm:cxn modelId="{8DAF31D0-01EA-47F4-B0A8-B5E904E6CA50}" type="presOf" srcId="{45DACCBD-E387-4B23-BE60-BA24D6BBF29D}" destId="{FDB869F0-070E-43F8-8DE4-80EACD67D783}" srcOrd="0" destOrd="0" presId="urn:microsoft.com/office/officeart/2008/layout/LinedList"/>
    <dgm:cxn modelId="{DD5EFF79-584E-432D-82BF-D773E0E7498F}" type="presParOf" srcId="{8AB7264B-242D-4536-9169-FBDA50834652}" destId="{38659678-7397-434D-B715-B1E3959E9F4C}" srcOrd="0" destOrd="0" presId="urn:microsoft.com/office/officeart/2008/layout/LinedList"/>
    <dgm:cxn modelId="{225F89B8-178F-4E39-98CF-0C31A7155945}" type="presParOf" srcId="{8AB7264B-242D-4536-9169-FBDA50834652}" destId="{3BAC7E72-556F-497D-8FE7-9E801E9E3093}" srcOrd="1" destOrd="0" presId="urn:microsoft.com/office/officeart/2008/layout/LinedList"/>
    <dgm:cxn modelId="{7AAEACE6-0692-479B-BDAD-D72DCE1DA2C2}" type="presParOf" srcId="{3BAC7E72-556F-497D-8FE7-9E801E9E3093}" destId="{44763547-64A8-4FE8-8949-BA3773AE5BCB}" srcOrd="0" destOrd="0" presId="urn:microsoft.com/office/officeart/2008/layout/LinedList"/>
    <dgm:cxn modelId="{5912D3A7-A718-4CCB-AEDD-1F732D4F696A}" type="presParOf" srcId="{3BAC7E72-556F-497D-8FE7-9E801E9E3093}" destId="{D175E850-B1B5-4802-98FB-89B2B6C0876C}" srcOrd="1" destOrd="0" presId="urn:microsoft.com/office/officeart/2008/layout/LinedList"/>
    <dgm:cxn modelId="{8A71682F-61FC-4603-BCBD-118D785279B5}" type="presParOf" srcId="{8AB7264B-242D-4536-9169-FBDA50834652}" destId="{5F345F18-4F16-4B4C-8898-7A70AC7369DF}" srcOrd="2" destOrd="0" presId="urn:microsoft.com/office/officeart/2008/layout/LinedList"/>
    <dgm:cxn modelId="{FC97FDBC-3167-45D6-B481-B45636B103AF}" type="presParOf" srcId="{8AB7264B-242D-4536-9169-FBDA50834652}" destId="{6DFF7BAD-C0AC-4897-97B0-9B28DE2FA086}" srcOrd="3" destOrd="0" presId="urn:microsoft.com/office/officeart/2008/layout/LinedList"/>
    <dgm:cxn modelId="{5097A957-0BF6-4C17-866B-39FD924ED21A}" type="presParOf" srcId="{6DFF7BAD-C0AC-4897-97B0-9B28DE2FA086}" destId="{FC7FB3FA-51B1-432D-8C19-04B66867524A}" srcOrd="0" destOrd="0" presId="urn:microsoft.com/office/officeart/2008/layout/LinedList"/>
    <dgm:cxn modelId="{FC6B1255-FD6B-4E38-8566-44B58D285016}" type="presParOf" srcId="{6DFF7BAD-C0AC-4897-97B0-9B28DE2FA086}" destId="{F0D4AF31-E0DD-408A-A185-F3B1A2418134}" srcOrd="1" destOrd="0" presId="urn:microsoft.com/office/officeart/2008/layout/LinedList"/>
    <dgm:cxn modelId="{73946FE3-C153-4B72-8ACD-C2CBCABBE546}" type="presParOf" srcId="{8AB7264B-242D-4536-9169-FBDA50834652}" destId="{467FE683-74EF-4AE8-B8AE-C55D7B7F3E21}" srcOrd="4" destOrd="0" presId="urn:microsoft.com/office/officeart/2008/layout/LinedList"/>
    <dgm:cxn modelId="{3503E713-F733-4500-B154-42D805B0A7AE}" type="presParOf" srcId="{8AB7264B-242D-4536-9169-FBDA50834652}" destId="{A43AD492-D6B7-41AD-8A04-3CE59018EEBA}" srcOrd="5" destOrd="0" presId="urn:microsoft.com/office/officeart/2008/layout/LinedList"/>
    <dgm:cxn modelId="{7044C758-F8AF-4705-9660-334B4EFE0208}" type="presParOf" srcId="{A43AD492-D6B7-41AD-8A04-3CE59018EEBA}" destId="{F6EAF640-A08C-425D-9ACC-F4A3B1CCFCB8}" srcOrd="0" destOrd="0" presId="urn:microsoft.com/office/officeart/2008/layout/LinedList"/>
    <dgm:cxn modelId="{4BA56D51-DEF7-4369-9BD2-D31957830DE7}" type="presParOf" srcId="{A43AD492-D6B7-41AD-8A04-3CE59018EEBA}" destId="{26FD7FD5-58E0-4FE9-BC36-4D77385A043B}" srcOrd="1" destOrd="0" presId="urn:microsoft.com/office/officeart/2008/layout/LinedList"/>
    <dgm:cxn modelId="{77B61343-049F-4E70-BE2A-9291DB114E33}" type="presParOf" srcId="{8AB7264B-242D-4536-9169-FBDA50834652}" destId="{117D847C-C6BF-469E-AD36-0C0B5790A4BE}" srcOrd="6" destOrd="0" presId="urn:microsoft.com/office/officeart/2008/layout/LinedList"/>
    <dgm:cxn modelId="{A16276D1-3036-4BD5-8D4C-6955271E2F8B}" type="presParOf" srcId="{8AB7264B-242D-4536-9169-FBDA50834652}" destId="{686F5C65-A9ED-427B-9067-23F69E8069E9}" srcOrd="7" destOrd="0" presId="urn:microsoft.com/office/officeart/2008/layout/LinedList"/>
    <dgm:cxn modelId="{00DDFAFD-ED07-404B-ACA2-033DDD7B7A48}" type="presParOf" srcId="{686F5C65-A9ED-427B-9067-23F69E8069E9}" destId="{59280A6A-D002-48EB-AF33-F80CD23C8055}" srcOrd="0" destOrd="0" presId="urn:microsoft.com/office/officeart/2008/layout/LinedList"/>
    <dgm:cxn modelId="{9E961FD9-9AA3-4FF2-AB42-9D4DD8AEC782}" type="presParOf" srcId="{686F5C65-A9ED-427B-9067-23F69E8069E9}" destId="{2ABBAA2F-7BE5-447A-8E81-8EB7EBD6F309}" srcOrd="1" destOrd="0" presId="urn:microsoft.com/office/officeart/2008/layout/LinedList"/>
    <dgm:cxn modelId="{7B90039C-2540-4D84-86FE-7676668566EE}" type="presParOf" srcId="{8AB7264B-242D-4536-9169-FBDA50834652}" destId="{9DF5265D-0C44-47FA-A6DD-316054E63BB6}" srcOrd="8" destOrd="0" presId="urn:microsoft.com/office/officeart/2008/layout/LinedList"/>
    <dgm:cxn modelId="{4736911F-7EA8-4125-807B-21D86CEF2003}" type="presParOf" srcId="{8AB7264B-242D-4536-9169-FBDA50834652}" destId="{97BB4D39-6295-47DF-8ABF-21C473FBBA87}" srcOrd="9" destOrd="0" presId="urn:microsoft.com/office/officeart/2008/layout/LinedList"/>
    <dgm:cxn modelId="{576A223E-B7C9-4221-A41A-4ED31DEC1463}" type="presParOf" srcId="{97BB4D39-6295-47DF-8ABF-21C473FBBA87}" destId="{024E5AD9-A899-4429-B959-E1DD02EF1B45}" srcOrd="0" destOrd="0" presId="urn:microsoft.com/office/officeart/2008/layout/LinedList"/>
    <dgm:cxn modelId="{A4014CE9-FAA5-4721-B753-EE6339F06387}" type="presParOf" srcId="{97BB4D39-6295-47DF-8ABF-21C473FBBA87}" destId="{EFCC8197-BCF0-4447-8C95-81B969D2D86F}" srcOrd="1" destOrd="0" presId="urn:microsoft.com/office/officeart/2008/layout/LinedList"/>
    <dgm:cxn modelId="{42B8B610-41F3-4113-AEDE-17C17A87878B}" type="presParOf" srcId="{8AB7264B-242D-4536-9169-FBDA50834652}" destId="{EC310B93-2A16-4506-98E7-5F08D96097FB}" srcOrd="10" destOrd="0" presId="urn:microsoft.com/office/officeart/2008/layout/LinedList"/>
    <dgm:cxn modelId="{4B452973-383E-4688-9722-9F3A574CB3A2}" type="presParOf" srcId="{8AB7264B-242D-4536-9169-FBDA50834652}" destId="{EAD5CADF-5DAD-416A-B315-D44161A8F39D}" srcOrd="11" destOrd="0" presId="urn:microsoft.com/office/officeart/2008/layout/LinedList"/>
    <dgm:cxn modelId="{521D1DD4-A856-4091-B13C-14C17FC2FB40}" type="presParOf" srcId="{EAD5CADF-5DAD-416A-B315-D44161A8F39D}" destId="{FDB869F0-070E-43F8-8DE4-80EACD67D783}" srcOrd="0" destOrd="0" presId="urn:microsoft.com/office/officeart/2008/layout/LinedList"/>
    <dgm:cxn modelId="{8A03401B-A538-4FCC-9B3E-DA25CED4D57A}" type="presParOf" srcId="{EAD5CADF-5DAD-416A-B315-D44161A8F39D}" destId="{336656D2-EF6F-48DA-8E14-849CD2A6D83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59678-7397-434D-B715-B1E3959E9F4C}">
      <dsp:nvSpPr>
        <dsp:cNvPr id="0" name=""/>
        <dsp:cNvSpPr/>
      </dsp:nvSpPr>
      <dsp:spPr>
        <a:xfrm>
          <a:off x="0" y="2272"/>
          <a:ext cx="81316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763547-64A8-4FE8-8949-BA3773AE5BCB}">
      <dsp:nvSpPr>
        <dsp:cNvPr id="0" name=""/>
        <dsp:cNvSpPr/>
      </dsp:nvSpPr>
      <dsp:spPr>
        <a:xfrm>
          <a:off x="0" y="2272"/>
          <a:ext cx="8131628" cy="77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kumimoji="1" lang="ja-JP" sz="2400" kern="1200" dirty="0">
              <a:latin typeface="BIZ UDゴシック" panose="020B0400000000000000" pitchFamily="49" charset="-128"/>
              <a:ea typeface="BIZ UDゴシック" panose="020B0400000000000000" pitchFamily="49" charset="-128"/>
            </a:rPr>
            <a:t>生活習慣改善アプリ</a:t>
          </a:r>
          <a:r>
            <a:rPr kumimoji="1" lang="ja-JP" sz="2400" kern="1200">
              <a:latin typeface="BIZ UDゴシック" panose="020B0400000000000000" pitchFamily="49" charset="-128"/>
              <a:ea typeface="BIZ UDゴシック" panose="020B0400000000000000" pitchFamily="49" charset="-128"/>
            </a:rPr>
            <a:t>とは </a:t>
          </a:r>
          <a:endParaRPr lang="en-US" sz="2400" kern="1200" dirty="0">
            <a:latin typeface="BIZ UDゴシック" panose="020B0400000000000000" pitchFamily="49" charset="-128"/>
            <a:ea typeface="BIZ UDゴシック" panose="020B0400000000000000" pitchFamily="49" charset="-128"/>
          </a:endParaRPr>
        </a:p>
      </dsp:txBody>
      <dsp:txXfrm>
        <a:off x="0" y="2272"/>
        <a:ext cx="8131628" cy="774807"/>
      </dsp:txXfrm>
    </dsp:sp>
    <dsp:sp modelId="{5F345F18-4F16-4B4C-8898-7A70AC7369DF}">
      <dsp:nvSpPr>
        <dsp:cNvPr id="0" name=""/>
        <dsp:cNvSpPr/>
      </dsp:nvSpPr>
      <dsp:spPr>
        <a:xfrm>
          <a:off x="0" y="777079"/>
          <a:ext cx="81316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7FB3FA-51B1-432D-8C19-04B66867524A}">
      <dsp:nvSpPr>
        <dsp:cNvPr id="0" name=""/>
        <dsp:cNvSpPr/>
      </dsp:nvSpPr>
      <dsp:spPr>
        <a:xfrm>
          <a:off x="0" y="777079"/>
          <a:ext cx="8131628" cy="77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ja-JP" altLang="en-US" sz="2400" kern="1200">
              <a:latin typeface="BIZ UDゴシック" panose="020B0400000000000000" pitchFamily="49" charset="-128"/>
              <a:ea typeface="BIZ UDゴシック" panose="020B0400000000000000" pitchFamily="49" charset="-128"/>
            </a:rPr>
            <a:t>キャラクター紹介</a:t>
          </a:r>
          <a:endParaRPr lang="en-US" sz="2400" kern="1200" dirty="0">
            <a:latin typeface="BIZ UDゴシック" panose="020B0400000000000000" pitchFamily="49" charset="-128"/>
            <a:ea typeface="BIZ UDゴシック" panose="020B0400000000000000" pitchFamily="49" charset="-128"/>
          </a:endParaRPr>
        </a:p>
      </dsp:txBody>
      <dsp:txXfrm>
        <a:off x="0" y="777079"/>
        <a:ext cx="8131628" cy="774807"/>
      </dsp:txXfrm>
    </dsp:sp>
    <dsp:sp modelId="{467FE683-74EF-4AE8-B8AE-C55D7B7F3E21}">
      <dsp:nvSpPr>
        <dsp:cNvPr id="0" name=""/>
        <dsp:cNvSpPr/>
      </dsp:nvSpPr>
      <dsp:spPr>
        <a:xfrm>
          <a:off x="0" y="1551887"/>
          <a:ext cx="81316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EAF640-A08C-425D-9ACC-F4A3B1CCFCB8}">
      <dsp:nvSpPr>
        <dsp:cNvPr id="0" name=""/>
        <dsp:cNvSpPr/>
      </dsp:nvSpPr>
      <dsp:spPr>
        <a:xfrm>
          <a:off x="0" y="1551887"/>
          <a:ext cx="8131628" cy="77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kumimoji="1" lang="ja-JP" sz="2400" kern="1200">
              <a:latin typeface="BIZ UDゴシック" panose="020B0400000000000000" pitchFamily="49" charset="-128"/>
              <a:ea typeface="BIZ UDゴシック" panose="020B0400000000000000" pitchFamily="49" charset="-128"/>
            </a:rPr>
            <a:t>デモンストレーショ</a:t>
          </a:r>
          <a:r>
            <a:rPr kumimoji="1" lang="ja-JP" altLang="en-US" sz="2400" kern="1200">
              <a:latin typeface="BIZ UDゴシック" panose="020B0400000000000000" pitchFamily="49" charset="-128"/>
              <a:ea typeface="BIZ UDゴシック" panose="020B0400000000000000" pitchFamily="49" charset="-128"/>
            </a:rPr>
            <a:t>ン</a:t>
          </a:r>
          <a:endParaRPr lang="en-US" sz="2400" kern="1200" dirty="0">
            <a:latin typeface="BIZ UDゴシック" panose="020B0400000000000000" pitchFamily="49" charset="-128"/>
            <a:ea typeface="BIZ UDゴシック" panose="020B0400000000000000" pitchFamily="49" charset="-128"/>
          </a:endParaRPr>
        </a:p>
      </dsp:txBody>
      <dsp:txXfrm>
        <a:off x="0" y="1551887"/>
        <a:ext cx="8131628" cy="774807"/>
      </dsp:txXfrm>
    </dsp:sp>
    <dsp:sp modelId="{117D847C-C6BF-469E-AD36-0C0B5790A4BE}">
      <dsp:nvSpPr>
        <dsp:cNvPr id="0" name=""/>
        <dsp:cNvSpPr/>
      </dsp:nvSpPr>
      <dsp:spPr>
        <a:xfrm>
          <a:off x="0" y="2326695"/>
          <a:ext cx="81316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280A6A-D002-48EB-AF33-F80CD23C8055}">
      <dsp:nvSpPr>
        <dsp:cNvPr id="0" name=""/>
        <dsp:cNvSpPr/>
      </dsp:nvSpPr>
      <dsp:spPr>
        <a:xfrm>
          <a:off x="0" y="2326695"/>
          <a:ext cx="8131628" cy="77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kumimoji="1" lang="ja-JP" sz="2400" kern="1200" dirty="0">
              <a:latin typeface="BIZ UDゴシック" panose="020B0400000000000000" pitchFamily="49" charset="-128"/>
              <a:ea typeface="BIZ UDゴシック" panose="020B0400000000000000" pitchFamily="49" charset="-128"/>
            </a:rPr>
            <a:t>工夫した点</a:t>
          </a:r>
          <a:r>
            <a:rPr kumimoji="1" lang="ja-JP" altLang="en-US" sz="2400" kern="1200" dirty="0">
              <a:latin typeface="BIZ UDゴシック" panose="020B0400000000000000" pitchFamily="49" charset="-128"/>
              <a:ea typeface="BIZ UDゴシック" panose="020B0400000000000000" pitchFamily="49" charset="-128"/>
            </a:rPr>
            <a:t>、</a:t>
          </a:r>
          <a:r>
            <a:rPr kumimoji="1" lang="ja-JP" sz="2400" kern="1200" dirty="0">
              <a:latin typeface="BIZ UDゴシック" panose="020B0400000000000000" pitchFamily="49" charset="-128"/>
              <a:ea typeface="BIZ UDゴシック" panose="020B0400000000000000" pitchFamily="49" charset="-128"/>
            </a:rPr>
            <a:t>苦労</a:t>
          </a:r>
          <a:r>
            <a:rPr kumimoji="1" lang="ja-JP" sz="2400" kern="1200">
              <a:latin typeface="BIZ UDゴシック" panose="020B0400000000000000" pitchFamily="49" charset="-128"/>
              <a:ea typeface="BIZ UDゴシック" panose="020B0400000000000000" pitchFamily="49" charset="-128"/>
            </a:rPr>
            <a:t>した点</a:t>
          </a:r>
          <a:endParaRPr lang="en-US" sz="2400" kern="1200" dirty="0">
            <a:latin typeface="BIZ UDゴシック" panose="020B0400000000000000" pitchFamily="49" charset="-128"/>
            <a:ea typeface="BIZ UDゴシック" panose="020B0400000000000000" pitchFamily="49" charset="-128"/>
          </a:endParaRPr>
        </a:p>
      </dsp:txBody>
      <dsp:txXfrm>
        <a:off x="0" y="2326695"/>
        <a:ext cx="8131628" cy="774807"/>
      </dsp:txXfrm>
    </dsp:sp>
    <dsp:sp modelId="{9DF5265D-0C44-47FA-A6DD-316054E63BB6}">
      <dsp:nvSpPr>
        <dsp:cNvPr id="0" name=""/>
        <dsp:cNvSpPr/>
      </dsp:nvSpPr>
      <dsp:spPr>
        <a:xfrm>
          <a:off x="0" y="3101502"/>
          <a:ext cx="81316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4E5AD9-A899-4429-B959-E1DD02EF1B45}">
      <dsp:nvSpPr>
        <dsp:cNvPr id="0" name=""/>
        <dsp:cNvSpPr/>
      </dsp:nvSpPr>
      <dsp:spPr>
        <a:xfrm>
          <a:off x="0" y="3101502"/>
          <a:ext cx="8131628" cy="77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kumimoji="1" lang="ja-JP" altLang="en-US" sz="2400" kern="1200" dirty="0"/>
            <a:t>チーム開発の振り返り</a:t>
          </a:r>
          <a:endParaRPr lang="en-US" sz="2400" kern="1200" dirty="0">
            <a:latin typeface="BIZ UDゴシック" panose="020B0400000000000000" pitchFamily="49" charset="-128"/>
            <a:ea typeface="BIZ UDゴシック" panose="020B0400000000000000" pitchFamily="49" charset="-128"/>
          </a:endParaRPr>
        </a:p>
      </dsp:txBody>
      <dsp:txXfrm>
        <a:off x="0" y="3101502"/>
        <a:ext cx="8131628" cy="774807"/>
      </dsp:txXfrm>
    </dsp:sp>
    <dsp:sp modelId="{EC310B93-2A16-4506-98E7-5F08D96097FB}">
      <dsp:nvSpPr>
        <dsp:cNvPr id="0" name=""/>
        <dsp:cNvSpPr/>
      </dsp:nvSpPr>
      <dsp:spPr>
        <a:xfrm>
          <a:off x="0" y="3876310"/>
          <a:ext cx="813162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B869F0-070E-43F8-8DE4-80EACD67D783}">
      <dsp:nvSpPr>
        <dsp:cNvPr id="0" name=""/>
        <dsp:cNvSpPr/>
      </dsp:nvSpPr>
      <dsp:spPr>
        <a:xfrm>
          <a:off x="0" y="3876310"/>
          <a:ext cx="8131628" cy="774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US" sz="2400" kern="1200" dirty="0">
            <a:latin typeface="BIZ UDゴシック" panose="020B0400000000000000" pitchFamily="49" charset="-128"/>
            <a:ea typeface="BIZ UDゴシック" panose="020B0400000000000000" pitchFamily="49" charset="-128"/>
          </a:endParaRPr>
        </a:p>
      </dsp:txBody>
      <dsp:txXfrm>
        <a:off x="0" y="3876310"/>
        <a:ext cx="8131628" cy="77480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8EC22B-DEB1-4291-8740-4B8696C7FB37}" type="datetimeFigureOut">
              <a:rPr kumimoji="1" lang="ja-JP" altLang="en-US" smtClean="0"/>
              <a:t>2024/6/27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9DBB4-3321-4378-958A-BD9AB0D15701}" type="slidenum">
              <a:rPr kumimoji="1" lang="ja-JP" altLang="en-US" smtClean="0"/>
              <a:t>‹#›</a:t>
            </a:fld>
            <a:endParaRPr kumimoji="1" lang="ja-JP" altLang="en-US"/>
          </a:p>
        </p:txBody>
      </p:sp>
    </p:spTree>
    <p:extLst>
      <p:ext uri="{BB962C8B-B14F-4D97-AF65-F5344CB8AC3E}">
        <p14:creationId xmlns:p14="http://schemas.microsoft.com/office/powerpoint/2010/main" val="36923114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a:t>
            </a:r>
            <a:r>
              <a:rPr kumimoji="1" lang="en-US" altLang="ja-JP" dirty="0"/>
              <a:t>E</a:t>
            </a:r>
            <a:r>
              <a:rPr kumimoji="1" lang="ja-JP" altLang="en-US" dirty="0"/>
              <a:t>２生活習慣病プロジェクトの生活習慣改善アプリについて、発表を始めます。よろしくお願いします。</a:t>
            </a:r>
          </a:p>
        </p:txBody>
      </p:sp>
      <p:sp>
        <p:nvSpPr>
          <p:cNvPr id="4" name="スライド番号プレースホルダー 3"/>
          <p:cNvSpPr>
            <a:spLocks noGrp="1"/>
          </p:cNvSpPr>
          <p:nvPr>
            <p:ph type="sldNum" sz="quarter" idx="5"/>
          </p:nvPr>
        </p:nvSpPr>
        <p:spPr/>
        <p:txBody>
          <a:bodyPr/>
          <a:lstStyle/>
          <a:p>
            <a:fld id="{4FA9DBB4-3321-4378-958A-BD9AB0D15701}" type="slidenum">
              <a:rPr kumimoji="1" lang="ja-JP" altLang="en-US" smtClean="0"/>
              <a:t>1</a:t>
            </a:fld>
            <a:endParaRPr kumimoji="1" lang="ja-JP" altLang="en-US"/>
          </a:p>
        </p:txBody>
      </p:sp>
    </p:spTree>
    <p:extLst>
      <p:ext uri="{BB962C8B-B14F-4D97-AF65-F5344CB8AC3E}">
        <p14:creationId xmlns:p14="http://schemas.microsoft.com/office/powerpoint/2010/main" val="4271903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kumimoji="1" lang="ja-JP" altLang="en-US" b="0" dirty="0"/>
              <a:t>ずばり４つ目の一押しの目玉機能は音声機能です。</a:t>
            </a:r>
          </a:p>
          <a:p>
            <a:pPr algn="l"/>
            <a:r>
              <a:rPr kumimoji="1" lang="ja-JP" altLang="en-US" b="0" dirty="0"/>
              <a:t>ログインや食事登録、目標達成などで獲得できるポイントを消費し、キャラクターを購入することができ、</a:t>
            </a:r>
          </a:p>
          <a:p>
            <a:pPr algn="l"/>
            <a:r>
              <a:rPr kumimoji="1" lang="ja-JP" altLang="en-US" b="0" dirty="0"/>
              <a:t>購入したキャラクターは選択可能となり自分好みのキャラクターを複数選択することもできます。</a:t>
            </a:r>
            <a:endParaRPr kumimoji="1" lang="en-US" altLang="ja-JP" b="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（クリック）</a:t>
            </a:r>
            <a:endParaRPr kumimoji="1" lang="en-US" altLang="ja-JP" dirty="0"/>
          </a:p>
          <a:p>
            <a:pPr algn="l"/>
            <a:r>
              <a:rPr kumimoji="1" lang="ja-JP" altLang="en-US" b="0" dirty="0"/>
              <a:t>月曜日の目標評価後に目標の合否により、褒める音声、ののしる音声が選択キャラの音声がランダムに流れます。</a:t>
            </a:r>
          </a:p>
          <a:p>
            <a:pPr algn="l"/>
            <a:r>
              <a:rPr kumimoji="1" lang="ja-JP" altLang="en-US" b="0" dirty="0"/>
              <a:t>今回実装した音声のセリフとしては計１３種類となっていますね。</a:t>
            </a:r>
            <a:endParaRPr kumimoji="1" lang="en-US" altLang="ja-JP" b="0" dirty="0"/>
          </a:p>
          <a:p>
            <a:pPr algn="l"/>
            <a:r>
              <a:rPr kumimoji="1" lang="ja-JP" altLang="en-US" sz="1200" b="0" kern="1200" dirty="0">
                <a:solidFill>
                  <a:schemeClr val="bg1"/>
                </a:solidFill>
                <a:latin typeface="BIZ UDゴシック" panose="020B0400000000000000" pitchFamily="49" charset="-128"/>
                <a:ea typeface="BIZ UDゴシック" panose="020B0400000000000000" pitchFamily="49" charset="-128"/>
              </a:rPr>
              <a:t>（クリック）</a:t>
            </a:r>
            <a:endParaRPr kumimoji="1" lang="en-US" altLang="ja-JP" sz="1200" b="0" kern="1200" dirty="0">
              <a:solidFill>
                <a:schemeClr val="bg1"/>
              </a:solidFill>
              <a:latin typeface="BIZ UDゴシック" panose="020B0400000000000000" pitchFamily="49" charset="-128"/>
              <a:ea typeface="BIZ UDゴシック" panose="020B0400000000000000" pitchFamily="49" charset="-128"/>
            </a:endParaRPr>
          </a:p>
          <a:p>
            <a:pPr algn="l"/>
            <a:r>
              <a:rPr kumimoji="1" lang="ja-JP" altLang="en-US" sz="1200" b="0" kern="1200" dirty="0">
                <a:solidFill>
                  <a:schemeClr val="bg1"/>
                </a:solidFill>
                <a:latin typeface="BIZ UDゴシック" panose="020B0400000000000000" pitchFamily="49" charset="-128"/>
                <a:ea typeface="BIZ UDゴシック" panose="020B0400000000000000" pitchFamily="49" charset="-128"/>
              </a:rPr>
              <a:t>なんでこの機能を入れたか？</a:t>
            </a:r>
            <a:endParaRPr kumimoji="1" lang="en-US" altLang="ja-JP" sz="1200" b="0" kern="1200" dirty="0">
              <a:solidFill>
                <a:schemeClr val="bg1"/>
              </a:solidFill>
              <a:latin typeface="BIZ UDゴシック" panose="020B0400000000000000" pitchFamily="49" charset="-128"/>
              <a:ea typeface="BIZ UDゴシック" panose="020B0400000000000000" pitchFamily="49" charset="-128"/>
            </a:endParaRPr>
          </a:p>
          <a:p>
            <a:pPr algn="l"/>
            <a:r>
              <a:rPr kumimoji="1" lang="ja-JP" altLang="en-US" sz="1200" b="0" kern="1200" dirty="0">
                <a:solidFill>
                  <a:schemeClr val="bg1"/>
                </a:solidFill>
                <a:latin typeface="BIZ UDゴシック" panose="020B0400000000000000" pitchFamily="49" charset="-128"/>
                <a:ea typeface="BIZ UDゴシック" panose="020B0400000000000000" pitchFamily="49" charset="-128"/>
              </a:rPr>
              <a:t>ほめてほしいからです。</a:t>
            </a:r>
            <a:endParaRPr kumimoji="1" lang="en-US" altLang="ja-JP" sz="1200" b="0" kern="1200" dirty="0">
              <a:solidFill>
                <a:schemeClr val="bg1"/>
              </a:solidFill>
              <a:latin typeface="BIZ UDゴシック" panose="020B0400000000000000" pitchFamily="49" charset="-128"/>
              <a:ea typeface="BIZ UDゴシック" panose="020B0400000000000000" pitchFamily="49" charset="-128"/>
            </a:endParaRPr>
          </a:p>
          <a:p>
            <a:pPr algn="l"/>
            <a:r>
              <a:rPr kumimoji="1" lang="ja-JP" altLang="en-US" sz="1200" b="0" kern="1200" dirty="0">
                <a:solidFill>
                  <a:schemeClr val="bg1"/>
                </a:solidFill>
                <a:latin typeface="BIZ UDゴシック" panose="020B0400000000000000" pitchFamily="49" charset="-128"/>
                <a:ea typeface="BIZ UDゴシック" panose="020B0400000000000000" pitchFamily="49" charset="-128"/>
              </a:rPr>
              <a:t>想像してみてください。好きな子によく頑張ったねって褒められてうれしくない人はいるでしょうか。いいえいません。</a:t>
            </a:r>
            <a:endParaRPr kumimoji="1" lang="en-US" altLang="ja-JP" sz="1200" b="0" kern="1200" dirty="0">
              <a:solidFill>
                <a:schemeClr val="bg1"/>
              </a:solidFill>
              <a:latin typeface="BIZ UDゴシック" panose="020B0400000000000000" pitchFamily="49" charset="-128"/>
              <a:ea typeface="BIZ UDゴシック" panose="020B0400000000000000" pitchFamily="49" charset="-128"/>
            </a:endParaRPr>
          </a:p>
          <a:p>
            <a:pPr algn="l"/>
            <a:r>
              <a:rPr kumimoji="1" lang="ja-JP" altLang="en-US" sz="1200" b="0" kern="1200" dirty="0">
                <a:solidFill>
                  <a:schemeClr val="bg1"/>
                </a:solidFill>
                <a:latin typeface="BIZ UDゴシック" panose="020B0400000000000000" pitchFamily="49" charset="-128"/>
                <a:ea typeface="BIZ UDゴシック" panose="020B0400000000000000" pitchFamily="49" charset="-128"/>
              </a:rPr>
              <a:t>てことでモチベーション維持につながるため追加しました。</a:t>
            </a:r>
            <a:endParaRPr kumimoji="1" lang="en-US" altLang="ja-JP" sz="1200" b="0" kern="1200" dirty="0">
              <a:solidFill>
                <a:schemeClr val="bg1"/>
              </a:solidFill>
              <a:latin typeface="BIZ UDゴシック" panose="020B0400000000000000" pitchFamily="49" charset="-128"/>
              <a:ea typeface="BIZ UDゴシック" panose="020B0400000000000000" pitchFamily="49" charset="-128"/>
            </a:endParaRPr>
          </a:p>
          <a:p>
            <a:pPr algn="l"/>
            <a:endParaRPr kumimoji="1" lang="en-US" altLang="ja-JP" sz="1200" b="0" kern="1200" dirty="0">
              <a:solidFill>
                <a:schemeClr val="bg1"/>
              </a:solidFill>
              <a:latin typeface="BIZ UDゴシック" panose="020B0400000000000000" pitchFamily="49" charset="-128"/>
              <a:ea typeface="BIZ UDゴシック" panose="020B0400000000000000" pitchFamily="49" charset="-128"/>
            </a:endParaRPr>
          </a:p>
        </p:txBody>
      </p:sp>
      <p:sp>
        <p:nvSpPr>
          <p:cNvPr id="4" name="スライド番号プレースホルダー 3"/>
          <p:cNvSpPr>
            <a:spLocks noGrp="1"/>
          </p:cNvSpPr>
          <p:nvPr>
            <p:ph type="sldNum" sz="quarter" idx="5"/>
          </p:nvPr>
        </p:nvSpPr>
        <p:spPr/>
        <p:txBody>
          <a:bodyPr/>
          <a:lstStyle/>
          <a:p>
            <a:fld id="{4FA9DBB4-3321-4378-958A-BD9AB0D15701}" type="slidenum">
              <a:rPr kumimoji="1" lang="ja-JP" altLang="en-US" smtClean="0"/>
              <a:t>10</a:t>
            </a:fld>
            <a:endParaRPr kumimoji="1" lang="ja-JP" altLang="en-US"/>
          </a:p>
        </p:txBody>
      </p:sp>
    </p:spTree>
    <p:extLst>
      <p:ext uri="{BB962C8B-B14F-4D97-AF65-F5344CB8AC3E}">
        <p14:creationId xmlns:p14="http://schemas.microsoft.com/office/powerpoint/2010/main" val="2607321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その他の機能としてユーザーの誤操作を防ぐ確認ダイアログボックスやパスワードのハッシュ化があります。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4FA9DBB4-3321-4378-958A-BD9AB0D15701}" type="slidenum">
              <a:rPr kumimoji="1" lang="ja-JP" altLang="en-US" smtClean="0"/>
              <a:t>11</a:t>
            </a:fld>
            <a:endParaRPr kumimoji="1" lang="ja-JP" altLang="en-US"/>
          </a:p>
        </p:txBody>
      </p:sp>
    </p:spTree>
    <p:extLst>
      <p:ext uri="{BB962C8B-B14F-4D97-AF65-F5344CB8AC3E}">
        <p14:creationId xmlns:p14="http://schemas.microsoft.com/office/powerpoint/2010/main" val="1716870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（尾森）ここからは、音声機能で登場するキャラクター紹介します。</a:t>
            </a:r>
            <a:endParaRPr kumimoji="1" lang="ja-JP" altLang="en-US" dirty="0"/>
          </a:p>
        </p:txBody>
      </p:sp>
      <p:sp>
        <p:nvSpPr>
          <p:cNvPr id="4" name="スライド番号プレースホルダー 3"/>
          <p:cNvSpPr>
            <a:spLocks noGrp="1"/>
          </p:cNvSpPr>
          <p:nvPr>
            <p:ph type="sldNum" sz="quarter" idx="5"/>
          </p:nvPr>
        </p:nvSpPr>
        <p:spPr/>
        <p:txBody>
          <a:bodyPr/>
          <a:lstStyle/>
          <a:p>
            <a:fld id="{4FA9DBB4-3321-4378-958A-BD9AB0D15701}" type="slidenum">
              <a:rPr kumimoji="1" lang="ja-JP" altLang="en-US" smtClean="0"/>
              <a:t>12</a:t>
            </a:fld>
            <a:endParaRPr kumimoji="1" lang="ja-JP" altLang="en-US"/>
          </a:p>
        </p:txBody>
      </p:sp>
    </p:spTree>
    <p:extLst>
      <p:ext uri="{BB962C8B-B14F-4D97-AF65-F5344CB8AC3E}">
        <p14:creationId xmlns:p14="http://schemas.microsoft.com/office/powerpoint/2010/main" val="2249174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（山本）まずは、ずんだもんです。</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（クリック）</a:t>
            </a:r>
            <a:br>
              <a:rPr lang="ja-JP" altLang="en-US" dirty="0"/>
            </a:br>
            <a:r>
              <a:rPr lang="ja-JP" altLang="en-US" b="0" i="0" dirty="0">
                <a:solidFill>
                  <a:srgbClr val="1D1C1D"/>
                </a:solidFill>
                <a:effectLst/>
                <a:highlight>
                  <a:srgbClr val="F8F8F8"/>
                </a:highlight>
                <a:latin typeface="NotoSansJP"/>
              </a:rPr>
              <a:t>ずんだもんはずんだ餅の妖精で、本アプリでは最初から使える初期キャラクターです。</a:t>
            </a:r>
            <a:br>
              <a:rPr lang="ja-JP" altLang="en-US" dirty="0"/>
            </a:br>
            <a:r>
              <a:rPr lang="ja-JP" altLang="en-US" b="0" i="0" dirty="0">
                <a:solidFill>
                  <a:srgbClr val="1D1C1D"/>
                </a:solidFill>
                <a:effectLst/>
                <a:highlight>
                  <a:srgbClr val="F8F8F8"/>
                </a:highlight>
                <a:latin typeface="NotoSansJP"/>
              </a:rPr>
              <a:t>プロフィールはスライドの通りです。</a:t>
            </a:r>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9DBB4-3321-4378-958A-BD9AB0D15701}"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2677615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次は、満別花丸と春日つむぎです。</a:t>
            </a:r>
            <a:endParaRPr lang="en-US" altLang="ja-JP" b="0" i="0" dirty="0">
              <a:solidFill>
                <a:srgbClr val="1D1C1D"/>
              </a:solidFill>
              <a:effectLst/>
              <a:highlight>
                <a:srgbClr val="F8F8F8"/>
              </a:highlight>
              <a:latin typeface="NotoSansJP"/>
            </a:endParaRPr>
          </a:p>
          <a:p>
            <a:r>
              <a:rPr lang="ja-JP" altLang="en-US" dirty="0"/>
              <a:t>（クリック）</a:t>
            </a:r>
            <a:br>
              <a:rPr lang="ja-JP" altLang="en-US" dirty="0"/>
            </a:br>
            <a:r>
              <a:rPr lang="ja-JP" altLang="en-US" b="0" i="0" dirty="0">
                <a:solidFill>
                  <a:srgbClr val="1D1C1D"/>
                </a:solidFill>
                <a:effectLst/>
                <a:highlight>
                  <a:srgbClr val="F8F8F8"/>
                </a:highlight>
                <a:latin typeface="NotoSansJP"/>
              </a:rPr>
              <a:t>満別花丸及び春日部つむぎは、</a:t>
            </a:r>
            <a:r>
              <a:rPr lang="en-US" altLang="ja-JP" b="0" i="0" dirty="0" err="1">
                <a:solidFill>
                  <a:srgbClr val="1D1C1D"/>
                </a:solidFill>
                <a:effectLst/>
                <a:highlight>
                  <a:srgbClr val="F8F8F8"/>
                </a:highlight>
                <a:latin typeface="NotoSansJP"/>
              </a:rPr>
              <a:t>Vtuber</a:t>
            </a:r>
            <a:r>
              <a:rPr lang="ja-JP" altLang="en-US" b="0" i="0" dirty="0">
                <a:solidFill>
                  <a:srgbClr val="1D1C1D"/>
                </a:solidFill>
                <a:effectLst/>
                <a:highlight>
                  <a:srgbClr val="F8F8F8"/>
                </a:highlight>
                <a:latin typeface="NotoSansJP"/>
              </a:rPr>
              <a:t>の声とデザインをもとにした音声キャラクターで、この２人は本アプリではポイントを消費して購入すると選択できます。</a:t>
            </a:r>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9DBB4-3321-4378-958A-BD9AB0D15701}"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2040429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なぜこの３人なのか？</a:t>
            </a:r>
            <a:endParaRPr kumimoji="1" lang="en-US" altLang="ja-JP" dirty="0"/>
          </a:p>
          <a:p>
            <a:r>
              <a:rPr kumimoji="1" lang="ja-JP" altLang="en-US" dirty="0"/>
              <a:t>私が好きなキャラですね。</a:t>
            </a:r>
            <a:endParaRPr kumimoji="1" lang="en-US" altLang="ja-JP" dirty="0"/>
          </a:p>
          <a:p>
            <a:r>
              <a:rPr kumimoji="1" lang="ja-JP" altLang="en-US" dirty="0"/>
              <a:t>というのは冗談で今回のペルソナが若い男性をターゲットにしていたためですね。</a:t>
            </a:r>
            <a:endParaRPr kumimoji="1" lang="en-US" altLang="ja-JP" dirty="0"/>
          </a:p>
          <a:p>
            <a:r>
              <a:rPr kumimoji="1" lang="ja-JP" altLang="en-US" dirty="0"/>
              <a:t>本アプリは</a:t>
            </a:r>
            <a:r>
              <a:rPr kumimoji="1" lang="en-US" altLang="ja-JP" dirty="0"/>
              <a:t>VOICEVOX</a:t>
            </a:r>
            <a:r>
              <a:rPr kumimoji="1" lang="ja-JP" altLang="en-US" dirty="0"/>
              <a:t>の規約にのっとって利用しております。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9DBB4-3321-4378-958A-BD9AB0D15701}"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2214421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FFFFF"/>
                </a:highlight>
                <a:latin typeface="NotoSansJP"/>
              </a:rPr>
              <a:t>最後はシークレットとなっています</a:t>
            </a:r>
            <a:endParaRPr lang="en-US" altLang="ja-JP" b="0" i="0" dirty="0">
              <a:solidFill>
                <a:srgbClr val="1D1C1D"/>
              </a:solidFill>
              <a:effectLst/>
              <a:highlight>
                <a:srgbClr val="FFFFFF"/>
              </a:highlight>
              <a:latin typeface="NotoSansJP"/>
            </a:endParaRPr>
          </a:p>
          <a:p>
            <a:r>
              <a:rPr lang="ja-JP" altLang="en-US" b="0" i="0" dirty="0">
                <a:solidFill>
                  <a:srgbClr val="1D1C1D"/>
                </a:solidFill>
                <a:effectLst/>
                <a:highlight>
                  <a:srgbClr val="FFFFFF"/>
                </a:highlight>
                <a:latin typeface="NotoSansJP"/>
              </a:rPr>
              <a:t>（クリック）</a:t>
            </a:r>
          </a:p>
          <a:p>
            <a:r>
              <a:rPr lang="ja-JP" altLang="en-US" b="0" i="0" dirty="0">
                <a:solidFill>
                  <a:srgbClr val="1D1C1D"/>
                </a:solidFill>
                <a:effectLst/>
                <a:highlight>
                  <a:srgbClr val="FFFFFF"/>
                </a:highlight>
                <a:latin typeface="NotoSansJP"/>
              </a:rPr>
              <a:t>このキャラは特定のキャラクターを選択していると低確率で登場します。</a:t>
            </a:r>
          </a:p>
          <a:p>
            <a:r>
              <a:rPr lang="ja-JP" altLang="en-US" b="0" i="0" dirty="0">
                <a:solidFill>
                  <a:srgbClr val="1D1C1D"/>
                </a:solidFill>
                <a:effectLst/>
                <a:highlight>
                  <a:srgbClr val="FFFFFF"/>
                </a:highlight>
                <a:latin typeface="NotoSansJP"/>
              </a:rPr>
              <a:t>有名なフレーズとしてはそれってそれってあなたのかんそうですよね？</a:t>
            </a:r>
          </a:p>
          <a:p>
            <a:r>
              <a:rPr lang="ja-JP" altLang="en-US" b="0" i="0" dirty="0">
                <a:solidFill>
                  <a:srgbClr val="1D1C1D"/>
                </a:solidFill>
                <a:effectLst/>
                <a:highlight>
                  <a:srgbClr val="FFFFFF"/>
                </a:highlight>
                <a:latin typeface="NotoSansJP"/>
              </a:rPr>
              <a:t>ここでわかった人もいるかもしれないですね。</a:t>
            </a:r>
            <a:endParaRPr lang="en-US" altLang="ja-JP" b="0" i="0" dirty="0">
              <a:solidFill>
                <a:srgbClr val="1D1C1D"/>
              </a:solidFill>
              <a:effectLst/>
              <a:highlight>
                <a:srgbClr val="FFFFFF"/>
              </a:highlight>
              <a:latin typeface="NotoSansJP"/>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9DBB4-3321-4378-958A-BD9AB0D15701}"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464066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それではデモンストレーションを行いたいと思います。</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紹介の順番としてはログインや新規登録、ホーム画面である身体、食事登録や基本的な画面の紹介</a:t>
            </a:r>
            <a:endParaRPr lang="en-US" altLang="ja-JP" b="0" i="0" dirty="0">
              <a:solidFill>
                <a:srgbClr val="1D1C1D"/>
              </a:solidFill>
              <a:effectLst/>
              <a:highlight>
                <a:srgbClr val="F8F8F8"/>
              </a:highlight>
              <a:latin typeface="NotoSansJP"/>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highlight>
                  <a:srgbClr val="F8F8F8"/>
                </a:highlight>
                <a:latin typeface="NotoSansJP"/>
              </a:rPr>
              <a:t>最後に合否時の音声について紹介していこうと思います。</a:t>
            </a:r>
            <a:endParaRPr lang="en-US" altLang="ja-JP" b="0" i="0" dirty="0">
              <a:solidFill>
                <a:srgbClr val="1D1C1D"/>
              </a:solidFill>
              <a:effectLst/>
              <a:highlight>
                <a:srgbClr val="F8F8F8"/>
              </a:highlight>
              <a:latin typeface="NotoSansJP"/>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highlight>
                  <a:srgbClr val="F8F8F8"/>
                </a:highlight>
                <a:latin typeface="NotoSansJP"/>
              </a:rPr>
              <a:t>シークレットキャラが出たらラッキーなので、ぜひ注目してご覧ください。</a:t>
            </a:r>
            <a:endParaRPr lang="en-US" altLang="ja-JP" b="0" i="0" dirty="0">
              <a:solidFill>
                <a:srgbClr val="1D1C1D"/>
              </a:solidFill>
              <a:effectLst/>
              <a:highlight>
                <a:srgbClr val="F8F8F8"/>
              </a:highlight>
              <a:latin typeface="NotoSansJP"/>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highlight>
                  <a:srgbClr val="F8F8F8"/>
                </a:highlight>
                <a:latin typeface="NotoSansJP"/>
              </a:rPr>
              <a:t>では山本さんお願いします。</a:t>
            </a:r>
            <a:endParaRPr lang="en-US" altLang="ja-JP" b="0" i="0" dirty="0">
              <a:solidFill>
                <a:srgbClr val="1D1C1D"/>
              </a:solidFill>
              <a:effectLst/>
              <a:highlight>
                <a:srgbClr val="F8F8F8"/>
              </a:highlight>
              <a:latin typeface="NotoSansJP"/>
            </a:endParaRPr>
          </a:p>
        </p:txBody>
      </p:sp>
      <p:sp>
        <p:nvSpPr>
          <p:cNvPr id="4" name="スライド番号プレースホルダー 3"/>
          <p:cNvSpPr>
            <a:spLocks noGrp="1"/>
          </p:cNvSpPr>
          <p:nvPr>
            <p:ph type="sldNum" sz="quarter" idx="5"/>
          </p:nvPr>
        </p:nvSpPr>
        <p:spPr/>
        <p:txBody>
          <a:bodyPr/>
          <a:lstStyle/>
          <a:p>
            <a:fld id="{4FA9DBB4-3321-4378-958A-BD9AB0D15701}" type="slidenum">
              <a:rPr kumimoji="1" lang="ja-JP" altLang="en-US" smtClean="0"/>
              <a:t>17</a:t>
            </a:fld>
            <a:endParaRPr kumimoji="1" lang="ja-JP" altLang="en-US"/>
          </a:p>
        </p:txBody>
      </p:sp>
    </p:spTree>
    <p:extLst>
      <p:ext uri="{BB962C8B-B14F-4D97-AF65-F5344CB8AC3E}">
        <p14:creationId xmlns:p14="http://schemas.microsoft.com/office/powerpoint/2010/main" val="392500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（尾森）それでは、工夫した点・苦労した点についてです。</a:t>
            </a:r>
          </a:p>
        </p:txBody>
      </p:sp>
      <p:sp>
        <p:nvSpPr>
          <p:cNvPr id="4" name="スライド番号プレースホルダー 3"/>
          <p:cNvSpPr>
            <a:spLocks noGrp="1"/>
          </p:cNvSpPr>
          <p:nvPr>
            <p:ph type="sldNum" sz="quarter" idx="5"/>
          </p:nvPr>
        </p:nvSpPr>
        <p:spPr/>
        <p:txBody>
          <a:bodyPr/>
          <a:lstStyle/>
          <a:p>
            <a:fld id="{4FA9DBB4-3321-4378-958A-BD9AB0D15701}" type="slidenum">
              <a:rPr kumimoji="1" lang="ja-JP" altLang="en-US" smtClean="0"/>
              <a:t>18</a:t>
            </a:fld>
            <a:endParaRPr kumimoji="1" lang="ja-JP" altLang="en-US"/>
          </a:p>
        </p:txBody>
      </p:sp>
    </p:spTree>
    <p:extLst>
      <p:ext uri="{BB962C8B-B14F-4D97-AF65-F5344CB8AC3E}">
        <p14:creationId xmlns:p14="http://schemas.microsoft.com/office/powerpoint/2010/main" val="641985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FFFFF"/>
                </a:highlight>
                <a:latin typeface="NotoSansJP"/>
              </a:rPr>
              <a:t>（時田）工夫した点の</a:t>
            </a:r>
            <a:r>
              <a:rPr lang="en-US" altLang="ja-JP" b="0" i="0" dirty="0">
                <a:solidFill>
                  <a:srgbClr val="1D1C1D"/>
                </a:solidFill>
                <a:effectLst/>
                <a:highlight>
                  <a:srgbClr val="FFFFFF"/>
                </a:highlight>
                <a:latin typeface="NotoSansJP"/>
              </a:rPr>
              <a:t>1</a:t>
            </a:r>
            <a:r>
              <a:rPr lang="ja-JP" altLang="en-US" b="0" i="0" dirty="0">
                <a:solidFill>
                  <a:srgbClr val="1D1C1D"/>
                </a:solidFill>
                <a:effectLst/>
                <a:highlight>
                  <a:srgbClr val="FFFFFF"/>
                </a:highlight>
                <a:latin typeface="NotoSansJP"/>
              </a:rPr>
              <a:t>つ目は、プロジェクトを始める前に、情報共有する際のルールを決め、順守したことです。</a:t>
            </a:r>
            <a:br>
              <a:rPr lang="ja-JP" altLang="en-US" dirty="0"/>
            </a:br>
            <a:r>
              <a:rPr lang="ja-JP" altLang="en-US" b="0" i="0" dirty="0">
                <a:solidFill>
                  <a:srgbClr val="1D1C1D"/>
                </a:solidFill>
                <a:effectLst/>
                <a:highlight>
                  <a:srgbClr val="FFFFFF"/>
                </a:highlight>
                <a:latin typeface="NotoSansJP"/>
              </a:rPr>
              <a:t>例えば、今回のチーム開発では、</a:t>
            </a:r>
            <a:r>
              <a:rPr lang="en-US" altLang="ja-JP" b="0" i="0" dirty="0" err="1">
                <a:solidFill>
                  <a:srgbClr val="1D1C1D"/>
                </a:solidFill>
                <a:effectLst/>
                <a:highlight>
                  <a:srgbClr val="FFFFFF"/>
                </a:highlight>
                <a:latin typeface="NotoSansJP"/>
              </a:rPr>
              <a:t>github</a:t>
            </a:r>
            <a:r>
              <a:rPr lang="ja-JP" altLang="en-US" b="0" i="0" dirty="0">
                <a:solidFill>
                  <a:srgbClr val="1D1C1D"/>
                </a:solidFill>
                <a:effectLst/>
                <a:highlight>
                  <a:srgbClr val="FFFFFF"/>
                </a:highlight>
                <a:latin typeface="NotoSansJP"/>
              </a:rPr>
              <a:t>というアプリを用いて、グループ内で作業に必要な書類やファイルを共有していたのですが、資料を共有する際には、この資料を共有するという事実を全員が認識した後で行うというルールを設けました。このルールを順守することで、グループ間での資料共有漏れがないようにしました。</a:t>
            </a:r>
            <a:endParaRPr lang="en-US" altLang="ja-JP" b="0" i="0" dirty="0">
              <a:solidFill>
                <a:srgbClr val="1D1C1D"/>
              </a:solidFill>
              <a:effectLst/>
              <a:highlight>
                <a:srgbClr val="FFFFFF"/>
              </a:highlight>
              <a:latin typeface="NotoSansJP"/>
            </a:endParaRPr>
          </a:p>
          <a:p>
            <a:endParaRPr lang="en-US" altLang="ja-JP" b="0" i="0" dirty="0">
              <a:solidFill>
                <a:srgbClr val="1D1C1D"/>
              </a:solidFill>
              <a:effectLst/>
              <a:highlight>
                <a:srgbClr val="FFFFFF"/>
              </a:highlight>
              <a:latin typeface="NotoSansJP"/>
            </a:endParaRPr>
          </a:p>
          <a:p>
            <a:r>
              <a:rPr lang="en-US" altLang="ja-JP" b="0" i="0" dirty="0">
                <a:solidFill>
                  <a:srgbClr val="1D1C1D"/>
                </a:solidFill>
                <a:effectLst/>
                <a:highlight>
                  <a:srgbClr val="FFFFFF"/>
                </a:highlight>
                <a:latin typeface="NotoSansJP"/>
              </a:rPr>
              <a:t>2</a:t>
            </a:r>
            <a:r>
              <a:rPr lang="ja-JP" altLang="en-US" b="0" i="0" dirty="0">
                <a:solidFill>
                  <a:srgbClr val="1D1C1D"/>
                </a:solidFill>
                <a:effectLst/>
                <a:highlight>
                  <a:srgbClr val="FFFFFF"/>
                </a:highlight>
                <a:latin typeface="NotoSansJP"/>
              </a:rPr>
              <a:t>つ目は、作業に入る前に、一日の中で各自が行う作業を確認し、誰が何をやるべきかを明確にしたことです。</a:t>
            </a:r>
            <a:br>
              <a:rPr lang="ja-JP" altLang="en-US" dirty="0"/>
            </a:br>
            <a:r>
              <a:rPr lang="ja-JP" altLang="en-US" b="0" i="0" dirty="0">
                <a:solidFill>
                  <a:srgbClr val="1D1C1D"/>
                </a:solidFill>
                <a:effectLst/>
                <a:highlight>
                  <a:srgbClr val="FFFFFF"/>
                </a:highlight>
                <a:latin typeface="NotoSansJP"/>
              </a:rPr>
              <a:t>こうすることで、各自がその日のうちにやるべきことを明確化を図りました。</a:t>
            </a:r>
            <a:endParaRPr lang="en-US" altLang="ja-JP" b="0" i="0" dirty="0">
              <a:solidFill>
                <a:srgbClr val="1D1C1D"/>
              </a:solidFill>
              <a:effectLst/>
              <a:highlight>
                <a:srgbClr val="FFFFFF"/>
              </a:highlight>
              <a:latin typeface="NotoSansJP"/>
            </a:endParaRPr>
          </a:p>
          <a:p>
            <a:endParaRPr lang="en-US" altLang="ja-JP" b="0" i="0" dirty="0">
              <a:solidFill>
                <a:srgbClr val="1D1C1D"/>
              </a:solidFill>
              <a:effectLst/>
              <a:highlight>
                <a:srgbClr val="FFFFFF"/>
              </a:highlight>
              <a:latin typeface="NotoSansJP"/>
            </a:endParaRPr>
          </a:p>
          <a:p>
            <a:r>
              <a:rPr lang="en-US" altLang="ja-JP" b="0" i="0" dirty="0">
                <a:solidFill>
                  <a:srgbClr val="1D1C1D"/>
                </a:solidFill>
                <a:effectLst/>
                <a:highlight>
                  <a:srgbClr val="FFFFFF"/>
                </a:highlight>
                <a:latin typeface="NotoSansJP"/>
              </a:rPr>
              <a:t>3</a:t>
            </a:r>
            <a:r>
              <a:rPr lang="ja-JP" altLang="en-US" b="0" i="0" dirty="0">
                <a:solidFill>
                  <a:srgbClr val="1D1C1D"/>
                </a:solidFill>
                <a:effectLst/>
                <a:highlight>
                  <a:srgbClr val="FFFFFF"/>
                </a:highlight>
                <a:latin typeface="NotoSansJP"/>
              </a:rPr>
              <a:t>つ目は、チーム開発に支障が出ない期限を事前に設けたうえで、初学者の再教育と開発を並行して行ったことです。</a:t>
            </a:r>
            <a:br>
              <a:rPr lang="ja-JP" altLang="en-US" dirty="0"/>
            </a:br>
            <a:r>
              <a:rPr lang="ja-JP" altLang="en-US" b="0" i="0" dirty="0">
                <a:solidFill>
                  <a:srgbClr val="1D1C1D"/>
                </a:solidFill>
                <a:effectLst/>
                <a:highlight>
                  <a:srgbClr val="FFFFFF"/>
                </a:highlight>
                <a:latin typeface="NotoSansJP"/>
              </a:rPr>
              <a:t>開発が遅れないよう事前に期限を設けつつ、経験者が初学者のサポートに入ることで、開発に遅れを出すことなく、</a:t>
            </a:r>
            <a:r>
              <a:rPr lang="en-US" altLang="ja-JP" b="0" i="0" dirty="0">
                <a:solidFill>
                  <a:srgbClr val="1D1C1D"/>
                </a:solidFill>
                <a:effectLst/>
                <a:highlight>
                  <a:srgbClr val="FFFFFF"/>
                </a:highlight>
                <a:latin typeface="NotoSansJP"/>
              </a:rPr>
              <a:t>1</a:t>
            </a:r>
            <a:r>
              <a:rPr lang="ja-JP" altLang="en-US" b="0" i="0" dirty="0">
                <a:solidFill>
                  <a:srgbClr val="1D1C1D"/>
                </a:solidFill>
                <a:effectLst/>
                <a:highlight>
                  <a:srgbClr val="FFFFFF"/>
                </a:highlight>
                <a:latin typeface="NotoSansJP"/>
              </a:rPr>
              <a:t>人</a:t>
            </a:r>
            <a:r>
              <a:rPr lang="en-US" altLang="ja-JP" b="0" i="0" dirty="0">
                <a:solidFill>
                  <a:srgbClr val="1D1C1D"/>
                </a:solidFill>
                <a:effectLst/>
                <a:highlight>
                  <a:srgbClr val="FFFFFF"/>
                </a:highlight>
                <a:latin typeface="NotoSansJP"/>
              </a:rPr>
              <a:t>1</a:t>
            </a:r>
            <a:r>
              <a:rPr lang="ja-JP" altLang="en-US" b="0" i="0" dirty="0">
                <a:solidFill>
                  <a:srgbClr val="1D1C1D"/>
                </a:solidFill>
                <a:effectLst/>
                <a:highlight>
                  <a:srgbClr val="FFFFFF"/>
                </a:highlight>
                <a:latin typeface="NotoSansJP"/>
              </a:rPr>
              <a:t>つサーブレットを作成することができました。</a:t>
            </a:r>
            <a:endParaRPr kumimoji="1" lang="en-US" altLang="ja-JP" dirty="0"/>
          </a:p>
        </p:txBody>
      </p:sp>
      <p:sp>
        <p:nvSpPr>
          <p:cNvPr id="4" name="スライド番号プレースホルダー 3"/>
          <p:cNvSpPr>
            <a:spLocks noGrp="1"/>
          </p:cNvSpPr>
          <p:nvPr>
            <p:ph type="sldNum" sz="quarter" idx="5"/>
          </p:nvPr>
        </p:nvSpPr>
        <p:spPr/>
        <p:txBody>
          <a:bodyPr/>
          <a:lstStyle/>
          <a:p>
            <a:fld id="{4FA9DBB4-3321-4378-958A-BD9AB0D15701}" type="slidenum">
              <a:rPr kumimoji="1" lang="ja-JP" altLang="en-US" smtClean="0"/>
              <a:t>19</a:t>
            </a:fld>
            <a:endParaRPr kumimoji="1" lang="ja-JP" altLang="en-US"/>
          </a:p>
        </p:txBody>
      </p:sp>
    </p:spTree>
    <p:extLst>
      <p:ext uri="{BB962C8B-B14F-4D97-AF65-F5344CB8AC3E}">
        <p14:creationId xmlns:p14="http://schemas.microsoft.com/office/powerpoint/2010/main" val="2826095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まず初めに、プロジェクト名の由来についてです。このチームのプロジェクト名は生活習慣病というものなのですが、この名前にした理由として、</a:t>
            </a:r>
            <a:endParaRPr kumimoji="1" lang="en-US" altLang="ja-JP" dirty="0"/>
          </a:p>
          <a:p>
            <a:r>
              <a:rPr kumimoji="1" lang="ja-JP" altLang="en-US" dirty="0"/>
              <a:t>（クリック）</a:t>
            </a:r>
            <a:endParaRPr kumimoji="1" lang="en-US" altLang="ja-JP" dirty="0"/>
          </a:p>
          <a:p>
            <a:r>
              <a:rPr kumimoji="1" lang="ja-JP" altLang="en-US" dirty="0"/>
              <a:t>そもそもメンバー全員の生活習慣が悪く、このままだと生活習慣病へまっしぐらだなという話で盛り上がったからでした。</a:t>
            </a:r>
            <a:endParaRPr kumimoji="1" lang="en-US" altLang="ja-JP" dirty="0"/>
          </a:p>
          <a:p>
            <a:r>
              <a:rPr kumimoji="1" lang="ja-JP" altLang="en-US" dirty="0"/>
              <a:t>（クリック）</a:t>
            </a:r>
            <a:endParaRPr kumimoji="1" lang="en-US" altLang="ja-JP" dirty="0"/>
          </a:p>
          <a:p>
            <a:r>
              <a:rPr kumimoji="1" lang="ja-JP" altLang="en-US" dirty="0"/>
              <a:t>なら、生活習慣を改善するアプリを作ればいいんじゃないか、ということで自分の生活習慣を見直し、改善を促すアプリを使いやすいようスマホを想定して開発しました。</a:t>
            </a:r>
          </a:p>
        </p:txBody>
      </p:sp>
      <p:sp>
        <p:nvSpPr>
          <p:cNvPr id="4" name="スライド番号プレースホルダー 3"/>
          <p:cNvSpPr>
            <a:spLocks noGrp="1"/>
          </p:cNvSpPr>
          <p:nvPr>
            <p:ph type="sldNum" sz="quarter" idx="5"/>
          </p:nvPr>
        </p:nvSpPr>
        <p:spPr/>
        <p:txBody>
          <a:bodyPr/>
          <a:lstStyle/>
          <a:p>
            <a:fld id="{4FA9DBB4-3321-4378-958A-BD9AB0D15701}" type="slidenum">
              <a:rPr kumimoji="1" lang="ja-JP" altLang="en-US" smtClean="0"/>
              <a:t>2</a:t>
            </a:fld>
            <a:endParaRPr kumimoji="1" lang="ja-JP" altLang="en-US"/>
          </a:p>
        </p:txBody>
      </p:sp>
    </p:spTree>
    <p:extLst>
      <p:ext uri="{BB962C8B-B14F-4D97-AF65-F5344CB8AC3E}">
        <p14:creationId xmlns:p14="http://schemas.microsoft.com/office/powerpoint/2010/main" val="2670339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（浦島）苦労した点の</a:t>
            </a:r>
            <a:r>
              <a:rPr lang="en-US" altLang="ja-JP" b="0" i="0" dirty="0">
                <a:solidFill>
                  <a:srgbClr val="1D1C1D"/>
                </a:solidFill>
                <a:effectLst/>
                <a:highlight>
                  <a:srgbClr val="F8F8F8"/>
                </a:highlight>
                <a:latin typeface="NotoSansJP"/>
              </a:rPr>
              <a:t>1</a:t>
            </a:r>
            <a:r>
              <a:rPr lang="ja-JP" altLang="en-US" b="0" i="0" dirty="0">
                <a:solidFill>
                  <a:srgbClr val="1D1C1D"/>
                </a:solidFill>
                <a:effectLst/>
                <a:highlight>
                  <a:srgbClr val="F8F8F8"/>
                </a:highlight>
                <a:latin typeface="NotoSansJP"/>
              </a:rPr>
              <a:t>つ目は、コーディング作業で理想の動きを示さないことです。</a:t>
            </a:r>
            <a:br>
              <a:rPr lang="ja-JP" altLang="en-US" dirty="0"/>
            </a:br>
            <a:r>
              <a:rPr lang="ja-JP" altLang="en-US" b="0" i="0" dirty="0">
                <a:solidFill>
                  <a:srgbClr val="1D1C1D"/>
                </a:solidFill>
                <a:effectLst/>
                <a:highlight>
                  <a:srgbClr val="F8F8F8"/>
                </a:highlight>
                <a:latin typeface="NotoSansJP"/>
              </a:rPr>
              <a:t>合格・不合格を出す画面で、分岐が多く動作が不安定になり、期待通りの結果が得られず、苦労しました。</a:t>
            </a:r>
            <a:endParaRPr lang="en-US" altLang="ja-JP" b="0" i="0" dirty="0">
              <a:solidFill>
                <a:srgbClr val="1D1C1D"/>
              </a:solidFill>
              <a:effectLst/>
              <a:highlight>
                <a:srgbClr val="F8F8F8"/>
              </a:highlight>
              <a:latin typeface="NotoSansJP"/>
            </a:endParaRPr>
          </a:p>
          <a:p>
            <a:endParaRPr lang="en-US" altLang="ja-JP" b="0" i="0" dirty="0">
              <a:solidFill>
                <a:srgbClr val="1D1C1D"/>
              </a:solidFill>
              <a:effectLst/>
              <a:highlight>
                <a:srgbClr val="F8F8F8"/>
              </a:highlight>
              <a:latin typeface="NotoSansJP"/>
            </a:endParaRPr>
          </a:p>
          <a:p>
            <a:r>
              <a:rPr lang="en-US" altLang="ja-JP" b="0" i="0" dirty="0">
                <a:solidFill>
                  <a:srgbClr val="1D1C1D"/>
                </a:solidFill>
                <a:effectLst/>
                <a:highlight>
                  <a:srgbClr val="F8F8F8"/>
                </a:highlight>
                <a:latin typeface="NotoSansJP"/>
              </a:rPr>
              <a:t>2</a:t>
            </a:r>
            <a:r>
              <a:rPr lang="ja-JP" altLang="en-US" b="0" i="0" dirty="0">
                <a:solidFill>
                  <a:srgbClr val="1D1C1D"/>
                </a:solidFill>
                <a:effectLst/>
                <a:highlight>
                  <a:srgbClr val="F8F8F8"/>
                </a:highlight>
                <a:latin typeface="NotoSansJP"/>
              </a:rPr>
              <a:t>つ目は、適切なスケジュール管理です。</a:t>
            </a:r>
            <a:br>
              <a:rPr lang="ja-JP" altLang="en-US" dirty="0"/>
            </a:br>
            <a:r>
              <a:rPr lang="ja-JP" altLang="en-US" b="0" i="0" dirty="0">
                <a:solidFill>
                  <a:srgbClr val="1D1C1D"/>
                </a:solidFill>
                <a:effectLst/>
                <a:highlight>
                  <a:srgbClr val="F8F8F8"/>
                </a:highlight>
                <a:latin typeface="NotoSansJP"/>
              </a:rPr>
              <a:t>事前に建てたスケジュール通りに作業が進まず、予定超過で進むことが多くありました。</a:t>
            </a:r>
            <a:endParaRPr lang="en-US" altLang="ja-JP" b="0" i="0" dirty="0">
              <a:solidFill>
                <a:srgbClr val="1D1C1D"/>
              </a:solidFill>
              <a:effectLst/>
              <a:highlight>
                <a:srgbClr val="F8F8F8"/>
              </a:highlight>
              <a:latin typeface="NotoSansJP"/>
            </a:endParaRPr>
          </a:p>
          <a:p>
            <a:endParaRPr lang="en-US" altLang="ja-JP" b="0" i="0" dirty="0">
              <a:solidFill>
                <a:srgbClr val="1D1C1D"/>
              </a:solidFill>
              <a:effectLst/>
              <a:highlight>
                <a:srgbClr val="F8F8F8"/>
              </a:highlight>
              <a:latin typeface="NotoSansJP"/>
            </a:endParaRPr>
          </a:p>
          <a:p>
            <a:r>
              <a:rPr lang="en-US" altLang="ja-JP" b="0" i="0" dirty="0">
                <a:solidFill>
                  <a:srgbClr val="1D1C1D"/>
                </a:solidFill>
                <a:effectLst/>
                <a:highlight>
                  <a:srgbClr val="F8F8F8"/>
                </a:highlight>
                <a:latin typeface="NotoSansJP"/>
              </a:rPr>
              <a:t>3</a:t>
            </a:r>
            <a:r>
              <a:rPr lang="ja-JP" altLang="en-US" b="0" i="0" dirty="0">
                <a:solidFill>
                  <a:srgbClr val="1D1C1D"/>
                </a:solidFill>
                <a:effectLst/>
                <a:highlight>
                  <a:srgbClr val="F8F8F8"/>
                </a:highlight>
                <a:latin typeface="NotoSansJP"/>
              </a:rPr>
              <a:t>つ目は、チーム内での認識のすり合わせです。</a:t>
            </a:r>
            <a:br>
              <a:rPr lang="ja-JP" altLang="en-US" dirty="0"/>
            </a:br>
            <a:r>
              <a:rPr lang="ja-JP" altLang="en-US" b="0" i="0" dirty="0">
                <a:solidFill>
                  <a:srgbClr val="1D1C1D"/>
                </a:solidFill>
                <a:effectLst/>
                <a:highlight>
                  <a:srgbClr val="F8F8F8"/>
                </a:highlight>
                <a:latin typeface="NotoSansJP"/>
              </a:rPr>
              <a:t>画面構成でも一人ひとり思い描いているものが違い、コーディングの際に確認を取りながら作業を行う必要がありました。個人個人の認識をすり合わせる作業の大変さを感じました。</a:t>
            </a:r>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9DBB4-3321-4378-958A-BD9AB0D15701}"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2195634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ここからはチーム間の振り返りを行いたいと思います。</a:t>
            </a:r>
          </a:p>
        </p:txBody>
      </p:sp>
      <p:sp>
        <p:nvSpPr>
          <p:cNvPr id="4" name="スライド番号プレースホルダー 3"/>
          <p:cNvSpPr>
            <a:spLocks noGrp="1"/>
          </p:cNvSpPr>
          <p:nvPr>
            <p:ph type="sldNum" sz="quarter" idx="5"/>
          </p:nvPr>
        </p:nvSpPr>
        <p:spPr/>
        <p:txBody>
          <a:bodyPr/>
          <a:lstStyle/>
          <a:p>
            <a:fld id="{4FA9DBB4-3321-4378-958A-BD9AB0D15701}" type="slidenum">
              <a:rPr kumimoji="1" lang="ja-JP" altLang="en-US" smtClean="0"/>
              <a:t>21</a:t>
            </a:fld>
            <a:endParaRPr kumimoji="1" lang="ja-JP" altLang="en-US"/>
          </a:p>
        </p:txBody>
      </p:sp>
    </p:spTree>
    <p:extLst>
      <p:ext uri="{BB962C8B-B14F-4D97-AF65-F5344CB8AC3E}">
        <p14:creationId xmlns:p14="http://schemas.microsoft.com/office/powerpoint/2010/main" val="3307377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9DBB4-3321-4378-958A-BD9AB0D15701}"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2114974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FFFFF"/>
                </a:highlight>
                <a:latin typeface="NotoSansJP"/>
              </a:rPr>
              <a:t>以上です。尾森さんお願いします。</a:t>
            </a:r>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9DBB4-3321-4378-958A-BD9AB0D15701}"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2152710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成長したこと</a:t>
            </a:r>
            <a:r>
              <a:rPr kumimoji="1" lang="en-US" altLang="ja-JP" dirty="0"/>
              <a:t>】</a:t>
            </a:r>
          </a:p>
          <a:p>
            <a:r>
              <a:rPr kumimoji="1" lang="ja-JP" altLang="en-US" dirty="0"/>
              <a:t>他にも成長したことは多いのですが実感として成長できたと感じられたことはサーバサイド</a:t>
            </a:r>
            <a:r>
              <a:rPr kumimoji="1" lang="en-US" altLang="ja-JP" dirty="0"/>
              <a:t>Java</a:t>
            </a:r>
          </a:p>
          <a:p>
            <a:r>
              <a:rPr kumimoji="1" lang="ja-JP" altLang="en-US" dirty="0"/>
              <a:t>私は５月の個人開発でサーバサイド</a:t>
            </a:r>
            <a:r>
              <a:rPr kumimoji="1" lang="en-US" altLang="ja-JP" dirty="0"/>
              <a:t>Java</a:t>
            </a:r>
            <a:r>
              <a:rPr kumimoji="1" lang="ja-JP" altLang="en-US" dirty="0"/>
              <a:t>（</a:t>
            </a:r>
            <a:r>
              <a:rPr kumimoji="1" lang="en-US" altLang="ja-JP" dirty="0"/>
              <a:t>Servlet</a:t>
            </a:r>
            <a:r>
              <a:rPr kumimoji="1" lang="ja-JP" altLang="en-US" dirty="0"/>
              <a:t>、</a:t>
            </a:r>
            <a:r>
              <a:rPr kumimoji="1" lang="en-US" altLang="ja-JP" dirty="0" err="1"/>
              <a:t>jsp</a:t>
            </a:r>
            <a:r>
              <a:rPr kumimoji="1" lang="ja-JP" altLang="en-US" dirty="0"/>
              <a:t>）の仕組みについてある程度理解したつもりだったが、今回のチーム開発で一から</a:t>
            </a:r>
            <a:r>
              <a:rPr kumimoji="1" lang="en-US" altLang="ja-JP" dirty="0"/>
              <a:t>DAO</a:t>
            </a:r>
            <a:r>
              <a:rPr kumimoji="1" lang="ja-JP" altLang="en-US" dirty="0"/>
              <a:t>や</a:t>
            </a:r>
            <a:r>
              <a:rPr kumimoji="1" lang="en-US" altLang="ja-JP" dirty="0" err="1"/>
              <a:t>Sevlet</a:t>
            </a:r>
            <a:r>
              <a:rPr kumimoji="1" lang="ja-JP" altLang="en-US" dirty="0"/>
              <a:t>を作成してみてデータベースの情報が取れない保存できないと最初は全然うまくいかなくそこで理解が不十分だったと気付いた。</a:t>
            </a:r>
            <a:endParaRPr kumimoji="1" lang="en-US" altLang="ja-JP" dirty="0"/>
          </a:p>
          <a:p>
            <a:r>
              <a:rPr kumimoji="1" lang="ja-JP" altLang="en-US" dirty="0"/>
              <a:t>今回のチーム開発を進めるうちに、理解が深まり、難かしいと感じていたホーム画面を手伝ってもらったりもしたが作成することが出来た。</a:t>
            </a: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9DBB4-3321-4378-958A-BD9AB0D15701}"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4010603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苦労したこと</a:t>
            </a:r>
            <a:r>
              <a:rPr kumimoji="1" lang="en-US" altLang="ja-JP" dirty="0"/>
              <a:t>】</a:t>
            </a:r>
          </a:p>
          <a:p>
            <a:r>
              <a:rPr kumimoji="1" lang="en-US" altLang="ja-JP" dirty="0"/>
              <a:t>JSP</a:t>
            </a:r>
            <a:r>
              <a:rPr kumimoji="1" lang="ja-JP" altLang="en-US" dirty="0"/>
              <a:t>側で入力フォームをどう追加し</a:t>
            </a:r>
            <a:r>
              <a:rPr kumimoji="1" lang="en-US" altLang="ja-JP" dirty="0"/>
              <a:t>Servlet</a:t>
            </a:r>
            <a:r>
              <a:rPr kumimoji="1" lang="ja-JP" altLang="en-US" dirty="0"/>
              <a:t>側に送るか思いつかなく悩んだ。</a:t>
            </a:r>
          </a:p>
          <a:p>
            <a:r>
              <a:rPr kumimoji="1" lang="ja-JP" altLang="en-US" dirty="0"/>
              <a:t>追加処理ではチームの方にも助けてもらい下の方法で作成することができました。</a:t>
            </a:r>
          </a:p>
          <a:p>
            <a:r>
              <a:rPr kumimoji="1" lang="en-US" altLang="ja-JP" dirty="0"/>
              <a:t>【</a:t>
            </a:r>
            <a:r>
              <a:rPr kumimoji="1" lang="ja-JP" altLang="en-US" dirty="0"/>
              <a:t>解決法</a:t>
            </a:r>
            <a:r>
              <a:rPr kumimoji="1" lang="en-US" altLang="ja-JP" dirty="0"/>
              <a:t>】</a:t>
            </a:r>
          </a:p>
          <a:p>
            <a:r>
              <a:rPr kumimoji="1" lang="ja-JP" altLang="en-US" dirty="0"/>
              <a:t>大雑把な解説なのですが</a:t>
            </a:r>
          </a:p>
          <a:p>
            <a:r>
              <a:rPr kumimoji="1" lang="ja-JP" altLang="en-US" dirty="0"/>
              <a:t>下の画像は追加処理をする</a:t>
            </a:r>
            <a:r>
              <a:rPr kumimoji="1" lang="en-US" altLang="ja-JP" dirty="0" err="1"/>
              <a:t>sctipt</a:t>
            </a:r>
            <a:r>
              <a:rPr kumimoji="1" lang="ja-JP" altLang="en-US" dirty="0"/>
              <a:t>で追加ボタンを押した回数だけ</a:t>
            </a:r>
            <a:r>
              <a:rPr kumimoji="1" lang="en-US" altLang="ja-JP" dirty="0"/>
              <a:t>count</a:t>
            </a:r>
            <a:r>
              <a:rPr kumimoji="1" lang="ja-JP" altLang="en-US" dirty="0"/>
              <a:t>が増えていく処理のためカロリー</a:t>
            </a:r>
            <a:r>
              <a:rPr kumimoji="1" lang="en-US" altLang="ja-JP" dirty="0"/>
              <a:t>0</a:t>
            </a:r>
            <a:r>
              <a:rPr kumimoji="1" lang="ja-JP" altLang="en-US" dirty="0"/>
              <a:t>やカロリー１などの名称で</a:t>
            </a:r>
            <a:r>
              <a:rPr kumimoji="1" lang="en-US" altLang="ja-JP" dirty="0"/>
              <a:t>Servlet</a:t>
            </a:r>
            <a:r>
              <a:rPr kumimoji="1" lang="ja-JP" altLang="en-US" dirty="0"/>
              <a:t>に送りそこでデータベースに登録する際の区別をして</a:t>
            </a:r>
            <a:r>
              <a:rPr kumimoji="1" lang="en-US" altLang="ja-JP" dirty="0"/>
              <a:t>Servlet</a:t>
            </a:r>
            <a:r>
              <a:rPr kumimoji="1" lang="ja-JP" altLang="en-US" dirty="0"/>
              <a:t>側で</a:t>
            </a:r>
            <a:r>
              <a:rPr kumimoji="1" lang="en-US" altLang="ja-JP" dirty="0"/>
              <a:t>while</a:t>
            </a:r>
            <a:r>
              <a:rPr kumimoji="1" lang="ja-JP" altLang="en-US" dirty="0"/>
              <a:t>で</a:t>
            </a:r>
            <a:r>
              <a:rPr kumimoji="1" lang="en-US" altLang="ja-JP" dirty="0"/>
              <a:t>count</a:t>
            </a:r>
            <a:r>
              <a:rPr kumimoji="1" lang="ja-JP" altLang="en-US" dirty="0"/>
              <a:t>分処理する構造にしました。</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9DBB4-3321-4378-958A-BD9AB0D15701}"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4010603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9DBB4-3321-4378-958A-BD9AB0D15701}"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1619810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終わったら以上ですをつける</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9DBB4-3321-4378-958A-BD9AB0D15701}"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3015570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以上です。次に時田さんお願いします。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9DBB4-3321-4378-958A-BD9AB0D15701}"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1121706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終わったら以上ですをつける</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9DBB4-3321-4378-958A-BD9AB0D15701}"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190203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（尾森）目次は以下の通りです。</a:t>
            </a:r>
          </a:p>
        </p:txBody>
      </p:sp>
      <p:sp>
        <p:nvSpPr>
          <p:cNvPr id="4" name="スライド番号プレースホルダー 3"/>
          <p:cNvSpPr>
            <a:spLocks noGrp="1"/>
          </p:cNvSpPr>
          <p:nvPr>
            <p:ph type="sldNum" sz="quarter" idx="5"/>
          </p:nvPr>
        </p:nvSpPr>
        <p:spPr/>
        <p:txBody>
          <a:bodyPr/>
          <a:lstStyle/>
          <a:p>
            <a:fld id="{4FA9DBB4-3321-4378-958A-BD9AB0D15701}" type="slidenum">
              <a:rPr kumimoji="1" lang="ja-JP" altLang="en-US" smtClean="0"/>
              <a:t>3</a:t>
            </a:fld>
            <a:endParaRPr kumimoji="1" lang="ja-JP" altLang="en-US"/>
          </a:p>
        </p:txBody>
      </p:sp>
    </p:spTree>
    <p:extLst>
      <p:ext uri="{BB962C8B-B14F-4D97-AF65-F5344CB8AC3E}">
        <p14:creationId xmlns:p14="http://schemas.microsoft.com/office/powerpoint/2010/main" val="2081478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終わったら以上ですをつける</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9DBB4-3321-4378-958A-BD9AB0D15701}"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2152710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成長したこと：</a:t>
            </a:r>
            <a:r>
              <a:rPr kumimoji="1" lang="en-US" altLang="ja-JP" dirty="0"/>
              <a:t>html</a:t>
            </a:r>
            <a:r>
              <a:rPr kumimoji="1" lang="ja-JP" altLang="en-US" dirty="0"/>
              <a:t>や</a:t>
            </a:r>
            <a:r>
              <a:rPr kumimoji="1" lang="en-US" altLang="ja-JP" dirty="0" err="1"/>
              <a:t>css</a:t>
            </a:r>
            <a:r>
              <a:rPr kumimoji="1" lang="ja-JP" altLang="en-US" dirty="0"/>
              <a:t>、などで反映されなかった時などに</a:t>
            </a:r>
            <a:endParaRPr kumimoji="1" lang="en-US" altLang="ja-JP" dirty="0"/>
          </a:p>
          <a:p>
            <a:r>
              <a:rPr kumimoji="1" lang="en-US" altLang="ja-JP" dirty="0"/>
              <a:t>	</a:t>
            </a:r>
            <a:r>
              <a:rPr kumimoji="1" lang="ja-JP" altLang="en-US" dirty="0"/>
              <a:t>、どこがおかしいか全体を見てから細かいところを見る癖がつきました</a:t>
            </a:r>
            <a:endParaRPr kumimoji="1" lang="en-US" altLang="ja-JP" dirty="0"/>
          </a:p>
          <a:p>
            <a:endParaRPr kumimoji="1" lang="en-US" altLang="ja-JP" dirty="0"/>
          </a:p>
          <a:p>
            <a:r>
              <a:rPr kumimoji="1" lang="en-US" altLang="ja-JP" dirty="0"/>
              <a:t>	</a:t>
            </a:r>
            <a:r>
              <a:rPr kumimoji="1" lang="ja-JP" altLang="en-US" dirty="0"/>
              <a:t>サーブレットは正直理解していなかったところが多かったのですが、今回でモデルと</a:t>
            </a:r>
            <a:r>
              <a:rPr kumimoji="1" lang="en-US" altLang="ja-JP" dirty="0"/>
              <a:t>DAO</a:t>
            </a:r>
            <a:r>
              <a:rPr kumimoji="1" lang="ja-JP" altLang="en-US" dirty="0"/>
              <a:t>をどのように</a:t>
            </a:r>
            <a:endParaRPr kumimoji="1" lang="en-US" altLang="ja-JP" dirty="0"/>
          </a:p>
          <a:p>
            <a:r>
              <a:rPr kumimoji="1" lang="en-US" altLang="ja-JP" dirty="0"/>
              <a:t>	</a:t>
            </a:r>
            <a:r>
              <a:rPr kumimoji="1" lang="ja-JP" altLang="en-US" dirty="0"/>
              <a:t>利用するか理解が深まりました。</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9DBB4-3321-4378-958A-BD9AB0D15701}"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16751582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苦労したこと；苦労したことは、デザインについてです。</a:t>
            </a:r>
            <a:endParaRPr kumimoji="1" lang="en-US" altLang="ja-JP" dirty="0"/>
          </a:p>
          <a:p>
            <a:r>
              <a:rPr kumimoji="1" lang="en-US" altLang="ja-JP" dirty="0"/>
              <a:t>	</a:t>
            </a:r>
            <a:r>
              <a:rPr kumimoji="1" lang="ja-JP" altLang="en-US" dirty="0"/>
              <a:t>スマホ画面の共通のデザインを考えたときに想定よりも決めることが多く時間がかかってしまいました。</a:t>
            </a:r>
            <a:endParaRPr kumimoji="1" lang="en-US" altLang="ja-JP" dirty="0"/>
          </a:p>
          <a:p>
            <a:endParaRPr kumimoji="1" lang="en-US" altLang="ja-JP" dirty="0"/>
          </a:p>
          <a:p>
            <a:r>
              <a:rPr kumimoji="1" lang="en-US" altLang="ja-JP" dirty="0"/>
              <a:t>	</a:t>
            </a:r>
            <a:r>
              <a:rPr kumimoji="1" lang="ja-JP" altLang="en-US" dirty="0"/>
              <a:t>他にもハンバーガーメニューがうまく動作せずアイコンの追尾機能が難しかったです。</a:t>
            </a:r>
            <a:endParaRPr kumimoji="1" lang="en-US" altLang="ja-JP" dirty="0"/>
          </a:p>
          <a:p>
            <a:endParaRPr kumimoji="1" lang="en-US" altLang="ja-JP" dirty="0"/>
          </a:p>
          <a:p>
            <a:r>
              <a:rPr kumimoji="1" lang="en-US" altLang="ja-JP" dirty="0"/>
              <a:t>	</a:t>
            </a:r>
            <a:r>
              <a:rPr kumimoji="1" lang="ja-JP" altLang="en-US" dirty="0"/>
              <a:t>自分が担当したボイス購入画面では購入欲を促すために</a:t>
            </a:r>
            <a:endParaRPr kumimoji="1" lang="en-US" altLang="ja-JP" dirty="0"/>
          </a:p>
          <a:p>
            <a:r>
              <a:rPr kumimoji="1" lang="en-US" altLang="ja-JP" dirty="0"/>
              <a:t>	</a:t>
            </a:r>
            <a:r>
              <a:rPr kumimoji="1" lang="ja-JP" altLang="en-US" dirty="0"/>
              <a:t>右のようなイラストもスライドを入れて出しました</a:t>
            </a:r>
            <a:endParaRPr kumimoji="1" lang="en-US" altLang="ja-JP"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9DBB4-3321-4378-958A-BD9AB0D15701}"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879216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終わったら以上ですをつける</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dirty="0">
                <a:effectLst/>
                <a:latin typeface="BIZ UDゴシック" panose="020B0400000000000000" pitchFamily="49" charset="-128"/>
                <a:ea typeface="BIZ UDゴシック" panose="020B0400000000000000" pitchFamily="49" charset="-128"/>
              </a:rPr>
              <a:t>理解しきれていなかった箇所等あり、浮彫りになった。コーディングの際、躓いてわからない箇所はチームメンバーに教えてもらい、取り組むことが出来た。</a:t>
            </a:r>
            <a:br>
              <a:rPr lang="ja-JP" altLang="en-US" sz="1200" dirty="0">
                <a:latin typeface="BIZ UDゴシック" panose="020B0400000000000000" pitchFamily="49" charset="-128"/>
                <a:ea typeface="BIZ UDゴシック" panose="020B0400000000000000" pitchFamily="49" charset="-128"/>
              </a:rPr>
            </a:br>
            <a:endParaRPr kumimoji="1" lang="ja-JP" altLang="en-US" sz="1200" dirty="0">
              <a:latin typeface="BIZ UDゴシック" panose="020B0400000000000000" pitchFamily="49" charset="-128"/>
              <a:ea typeface="BIZ UDゴシック" panose="020B0400000000000000" pitchFamily="49" charset="-128"/>
            </a:endParaRP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9DBB4-3321-4378-958A-BD9AB0D15701}"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21149744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終わったら以上ですをつける</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dirty="0">
                <a:effectLst/>
                <a:latin typeface="BIZ UDゴシック" panose="020B0400000000000000" pitchFamily="49" charset="-128"/>
                <a:ea typeface="BIZ UDゴシック" panose="020B0400000000000000" pitchFamily="49" charset="-128"/>
              </a:rPr>
              <a:t>理解しきれていなかった箇所等あり、浮彫りになった。コーディングの際、躓いてわからない箇所はチームメンバーに教えてもらい、取り組むことが出来た。</a:t>
            </a:r>
            <a:br>
              <a:rPr lang="ja-JP" altLang="en-US" sz="1200" dirty="0">
                <a:latin typeface="BIZ UDゴシック" panose="020B0400000000000000" pitchFamily="49" charset="-128"/>
                <a:ea typeface="BIZ UDゴシック" panose="020B0400000000000000" pitchFamily="49" charset="-128"/>
              </a:rPr>
            </a:br>
            <a:endParaRPr kumimoji="1" lang="ja-JP" altLang="en-US" sz="1200" dirty="0">
              <a:latin typeface="BIZ UDゴシック" panose="020B0400000000000000" pitchFamily="49" charset="-128"/>
              <a:ea typeface="BIZ UDゴシック" panose="020B0400000000000000" pitchFamily="49" charset="-128"/>
            </a:endParaRP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9DBB4-3321-4378-958A-BD9AB0D15701}"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39970730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終わったら以上ですをつける</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dirty="0">
                <a:effectLst/>
                <a:latin typeface="BIZ UDゴシック" panose="020B0400000000000000" pitchFamily="49" charset="-128"/>
                <a:ea typeface="BIZ UDゴシック" panose="020B0400000000000000" pitchFamily="49" charset="-128"/>
              </a:rPr>
              <a:t>理解しきれていなかった箇所等あり、浮彫りになった。コーディングの際、躓いてわからない箇所はチームメンバーに教えてもらい、取り組むことが出来た。</a:t>
            </a:r>
            <a:br>
              <a:rPr lang="ja-JP" altLang="en-US" sz="1200" dirty="0">
                <a:latin typeface="BIZ UDゴシック" panose="020B0400000000000000" pitchFamily="49" charset="-128"/>
                <a:ea typeface="BIZ UDゴシック" panose="020B0400000000000000" pitchFamily="49" charset="-128"/>
              </a:rPr>
            </a:br>
            <a:endParaRPr kumimoji="1" lang="ja-JP" altLang="en-US" sz="1200" dirty="0">
              <a:latin typeface="BIZ UDゴシック" panose="020B0400000000000000" pitchFamily="49" charset="-128"/>
              <a:ea typeface="BIZ UDゴシック" panose="020B0400000000000000" pitchFamily="49" charset="-128"/>
            </a:endParaRP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9DBB4-3321-4378-958A-BD9AB0D15701}"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1073007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終わったら以上ですをつける</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dirty="0">
                <a:effectLst/>
                <a:latin typeface="BIZ UDゴシック" panose="020B0400000000000000" pitchFamily="49" charset="-128"/>
                <a:ea typeface="BIZ UDゴシック" panose="020B0400000000000000" pitchFamily="49" charset="-128"/>
              </a:rPr>
              <a:t>理解しきれていなかった箇所等あり、浮彫りになった。コーディングの際、躓いてわからない箇所はチームメンバーに教えてもらい、取り組むことが出来た。</a:t>
            </a:r>
            <a:br>
              <a:rPr lang="ja-JP" altLang="en-US" sz="1200" dirty="0">
                <a:latin typeface="BIZ UDゴシック" panose="020B0400000000000000" pitchFamily="49" charset="-128"/>
                <a:ea typeface="BIZ UDゴシック" panose="020B0400000000000000" pitchFamily="49" charset="-128"/>
              </a:rPr>
            </a:br>
            <a:endParaRPr kumimoji="1" lang="ja-JP" altLang="en-US" sz="1200" dirty="0">
              <a:latin typeface="BIZ UDゴシック" panose="020B0400000000000000" pitchFamily="49" charset="-128"/>
              <a:ea typeface="BIZ UDゴシック" panose="020B0400000000000000" pitchFamily="49" charset="-128"/>
            </a:endParaRP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9DBB4-3321-4378-958A-BD9AB0D15701}"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24598943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みなさんありがとうございました。</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６人全員が一人でもかけていたら発表まで持ってくることはできませんでしたね。</a:t>
            </a:r>
            <a:endParaRPr lang="en-US" altLang="ja-JP" b="0" i="0" dirty="0">
              <a:solidFill>
                <a:srgbClr val="1D1C1D"/>
              </a:solidFill>
              <a:effectLst/>
              <a:highlight>
                <a:srgbClr val="F8F8F8"/>
              </a:highlight>
              <a:latin typeface="NotoSansJP"/>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highlight>
                  <a:srgbClr val="F8F8F8"/>
                </a:highlight>
                <a:latin typeface="NotoSansJP"/>
              </a:rPr>
              <a:t>ちなみに振り返りのスライドでシークレットキャラがしれっと登場していましたが見つけることができましたか？</a:t>
            </a:r>
            <a:endParaRPr lang="en-US" altLang="ja-JP" b="0" i="0" dirty="0">
              <a:solidFill>
                <a:srgbClr val="1D1C1D"/>
              </a:solidFill>
              <a:effectLst/>
              <a:highlight>
                <a:srgbClr val="F8F8F8"/>
              </a:highlight>
              <a:latin typeface="NotoSansJP"/>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最後になりますが、</a:t>
            </a:r>
            <a:r>
              <a:rPr lang="ja-JP" altLang="en-US" sz="1200" b="0" dirty="0">
                <a:solidFill>
                  <a:schemeClr val="bg1">
                    <a:lumMod val="95000"/>
                  </a:schemeClr>
                </a:solidFill>
                <a:effectLst>
                  <a:glow rad="228600">
                    <a:schemeClr val="bg1">
                      <a:lumMod val="75000"/>
                      <a:alpha val="40000"/>
                    </a:schemeClr>
                  </a:glow>
                </a:effectLst>
                <a:latin typeface="HG創英ﾌﾟﾚｾﾞﾝｽEB" panose="02020809000000000000" pitchFamily="17" charset="-128"/>
                <a:ea typeface="HG創英ﾌﾟﾚｾﾞﾝｽEB" panose="02020809000000000000" pitchFamily="17" charset="-128"/>
              </a:rPr>
              <a:t>研修・クラス講師の皆様、ならびに事務局の皆様、</a:t>
            </a:r>
            <a:r>
              <a:rPr kumimoji="1" lang="ja-JP" altLang="en-US" sz="1200" b="0" dirty="0">
                <a:solidFill>
                  <a:schemeClr val="bg1">
                    <a:lumMod val="95000"/>
                  </a:schemeClr>
                </a:solidFill>
                <a:effectLst>
                  <a:glow rad="228600">
                    <a:schemeClr val="bg1">
                      <a:lumMod val="75000"/>
                      <a:alpha val="40000"/>
                    </a:schemeClr>
                  </a:glow>
                </a:effectLst>
                <a:latin typeface="HG創英ﾌﾟﾚｾﾞﾝｽEB" panose="02020809000000000000" pitchFamily="17" charset="-128"/>
                <a:ea typeface="HG創英ﾌﾟﾚｾﾞﾝｽEB" panose="02020809000000000000" pitchFamily="17" charset="-128"/>
              </a:rPr>
              <a:t>一緒に学習したクラス</a:t>
            </a:r>
            <a:r>
              <a:rPr lang="ja-JP" altLang="en-US" sz="1200" b="0" dirty="0">
                <a:solidFill>
                  <a:schemeClr val="bg1">
                    <a:lumMod val="95000"/>
                  </a:schemeClr>
                </a:solidFill>
                <a:effectLst>
                  <a:glow rad="228600">
                    <a:schemeClr val="bg1">
                      <a:lumMod val="75000"/>
                      <a:alpha val="40000"/>
                    </a:schemeClr>
                  </a:glow>
                </a:effectLst>
                <a:latin typeface="HG創英ﾌﾟﾚｾﾞﾝｽEB" panose="02020809000000000000" pitchFamily="17" charset="-128"/>
                <a:ea typeface="HG創英ﾌﾟﾚｾﾞﾝｽEB" panose="02020809000000000000" pitchFamily="17" charset="-128"/>
              </a:rPr>
              <a:t>の方々、</a:t>
            </a:r>
            <a:r>
              <a:rPr kumimoji="1" lang="ja-JP" altLang="en-US" sz="1200" b="0" dirty="0">
                <a:solidFill>
                  <a:schemeClr val="bg1">
                    <a:lumMod val="95000"/>
                  </a:schemeClr>
                </a:solidFill>
                <a:effectLst>
                  <a:glow rad="228600">
                    <a:schemeClr val="bg1">
                      <a:lumMod val="75000"/>
                      <a:alpha val="40000"/>
                    </a:schemeClr>
                  </a:glow>
                </a:effectLst>
                <a:latin typeface="HG創英ﾌﾟﾚｾﾞﾝｽEB" panose="02020809000000000000" pitchFamily="17" charset="-128"/>
                <a:ea typeface="HG創英ﾌﾟﾚｾﾞﾝｽEB" panose="02020809000000000000" pitchFamily="17" charset="-128"/>
              </a:rPr>
              <a:t>研修に参加させてくださった各企業の皆様に御礼申し上げます。</a:t>
            </a:r>
            <a:endParaRPr kumimoji="1" lang="en-US" altLang="ja-JP" sz="1200" b="0" dirty="0">
              <a:solidFill>
                <a:schemeClr val="bg1">
                  <a:lumMod val="95000"/>
                </a:schemeClr>
              </a:solidFill>
              <a:effectLst>
                <a:glow rad="228600">
                  <a:schemeClr val="bg1">
                    <a:lumMod val="75000"/>
                    <a:alpha val="40000"/>
                  </a:schemeClr>
                </a:glow>
              </a:effectLst>
              <a:latin typeface="HG創英ﾌﾟﾚｾﾞﾝｽEB" panose="02020809000000000000" pitchFamily="17" charset="-128"/>
              <a:ea typeface="HG創英ﾌﾟﾚｾﾞﾝｽEB" panose="02020809000000000000" pitchFamily="17"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9DBB4-3321-4378-958A-BD9AB0D15701}"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2286620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（尾森）画像や音声機能の引用元は以下の通りです。これで発表を終わります。ご清聴ありがとうございました。</a:t>
            </a:r>
          </a:p>
        </p:txBody>
      </p:sp>
      <p:sp>
        <p:nvSpPr>
          <p:cNvPr id="4" name="スライド番号プレースホルダー 3"/>
          <p:cNvSpPr>
            <a:spLocks noGrp="1"/>
          </p:cNvSpPr>
          <p:nvPr>
            <p:ph type="sldNum" sz="quarter" idx="5"/>
          </p:nvPr>
        </p:nvSpPr>
        <p:spPr/>
        <p:txBody>
          <a:bodyPr/>
          <a:lstStyle/>
          <a:p>
            <a:fld id="{4FA9DBB4-3321-4378-958A-BD9AB0D15701}" type="slidenum">
              <a:rPr kumimoji="1" lang="ja-JP" altLang="en-US" smtClean="0"/>
              <a:t>38</a:t>
            </a:fld>
            <a:endParaRPr kumimoji="1" lang="ja-JP" altLang="en-US"/>
          </a:p>
        </p:txBody>
      </p:sp>
    </p:spTree>
    <p:extLst>
      <p:ext uri="{BB962C8B-B14F-4D97-AF65-F5344CB8AC3E}">
        <p14:creationId xmlns:p14="http://schemas.microsoft.com/office/powerpoint/2010/main" val="3865221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それでは、生活習慣改善アプリの概要について話していこうと思います</a:t>
            </a:r>
          </a:p>
        </p:txBody>
      </p:sp>
      <p:sp>
        <p:nvSpPr>
          <p:cNvPr id="4" name="スライド番号プレースホルダー 3"/>
          <p:cNvSpPr>
            <a:spLocks noGrp="1"/>
          </p:cNvSpPr>
          <p:nvPr>
            <p:ph type="sldNum" sz="quarter" idx="5"/>
          </p:nvPr>
        </p:nvSpPr>
        <p:spPr/>
        <p:txBody>
          <a:bodyPr/>
          <a:lstStyle/>
          <a:p>
            <a:fld id="{4FA9DBB4-3321-4378-958A-BD9AB0D15701}" type="slidenum">
              <a:rPr kumimoji="1" lang="ja-JP" altLang="en-US" smtClean="0"/>
              <a:t>4</a:t>
            </a:fld>
            <a:endParaRPr kumimoji="1" lang="ja-JP" altLang="en-US"/>
          </a:p>
        </p:txBody>
      </p:sp>
    </p:spTree>
    <p:extLst>
      <p:ext uri="{BB962C8B-B14F-4D97-AF65-F5344CB8AC3E}">
        <p14:creationId xmlns:p14="http://schemas.microsoft.com/office/powerpoint/2010/main" val="4109486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今回作成した生活習慣改善アプリには大まかに４つの機能があります。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（クリック）</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健康管理機能、目標管理機能、一覧表示機能、一押しの目玉機能があります。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（クリック）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紹介するまでに是非皆さん考えてみてくださいね。実は前のスライドにヒントはありましたね。</a:t>
            </a:r>
          </a:p>
          <a:p>
            <a:endParaRPr kumimoji="1" lang="en-US" altLang="ja-JP" dirty="0"/>
          </a:p>
        </p:txBody>
      </p:sp>
      <p:sp>
        <p:nvSpPr>
          <p:cNvPr id="4" name="スライド番号プレースホルダー 3"/>
          <p:cNvSpPr>
            <a:spLocks noGrp="1"/>
          </p:cNvSpPr>
          <p:nvPr>
            <p:ph type="sldNum" sz="quarter" idx="5"/>
          </p:nvPr>
        </p:nvSpPr>
        <p:spPr/>
        <p:txBody>
          <a:bodyPr/>
          <a:lstStyle/>
          <a:p>
            <a:fld id="{4FA9DBB4-3321-4378-958A-BD9AB0D15701}" type="slidenum">
              <a:rPr kumimoji="1" lang="ja-JP" altLang="en-US" smtClean="0"/>
              <a:t>5</a:t>
            </a:fld>
            <a:endParaRPr kumimoji="1" lang="ja-JP" altLang="en-US"/>
          </a:p>
        </p:txBody>
      </p:sp>
    </p:spTree>
    <p:extLst>
      <p:ext uri="{BB962C8B-B14F-4D97-AF65-F5344CB8AC3E}">
        <p14:creationId xmlns:p14="http://schemas.microsoft.com/office/powerpoint/2010/main" val="2273639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１つ目は健康管理機能です</a:t>
            </a:r>
            <a:endParaRPr kumimoji="1" lang="en-US" altLang="ja-JP" dirty="0"/>
          </a:p>
          <a:p>
            <a:r>
              <a:rPr kumimoji="1" lang="ja-JP" altLang="en-US" dirty="0"/>
              <a:t>（クリック）</a:t>
            </a:r>
            <a:endParaRPr kumimoji="1" lang="en-US" altLang="ja-JP" dirty="0"/>
          </a:p>
          <a:p>
            <a:r>
              <a:rPr kumimoji="1" lang="ja-JP" altLang="en-US" dirty="0"/>
              <a:t>この画面はアプリのホーム画面で身体登録機能では自分の身長、体重、睡眠時間といった健康情報を入力することができます。食事登録機能では自身が食べた今日の食事のメニューやカロリー、ジャンルといった食事情報を登録す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4FA9DBB4-3321-4378-958A-BD9AB0D15701}" type="slidenum">
              <a:rPr kumimoji="1" lang="ja-JP" altLang="en-US" smtClean="0"/>
              <a:t>6</a:t>
            </a:fld>
            <a:endParaRPr kumimoji="1" lang="ja-JP" altLang="en-US"/>
          </a:p>
        </p:txBody>
      </p:sp>
    </p:spTree>
    <p:extLst>
      <p:ext uri="{BB962C8B-B14F-4D97-AF65-F5344CB8AC3E}">
        <p14:creationId xmlns:p14="http://schemas.microsoft.com/office/powerpoint/2010/main" val="863558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２つ目の機能は、目標設定機能です。食事バランス・睡眠時間・各自で決める自由目標を</a:t>
            </a:r>
            <a:r>
              <a:rPr kumimoji="1" lang="en-US" altLang="ja-JP" dirty="0"/>
              <a:t>1</a:t>
            </a:r>
            <a:r>
              <a:rPr kumimoji="1" lang="ja-JP" altLang="en-US" dirty="0"/>
              <a:t>週間単位で設定し、健康生活の目標とすることができます。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4FA9DBB4-3321-4378-958A-BD9AB0D15701}" type="slidenum">
              <a:rPr kumimoji="1" lang="ja-JP" altLang="en-US" smtClean="0"/>
              <a:t>7</a:t>
            </a:fld>
            <a:endParaRPr kumimoji="1" lang="ja-JP" altLang="en-US"/>
          </a:p>
        </p:txBody>
      </p:sp>
    </p:spTree>
    <p:extLst>
      <p:ext uri="{BB962C8B-B14F-4D97-AF65-F5344CB8AC3E}">
        <p14:creationId xmlns:p14="http://schemas.microsoft.com/office/powerpoint/2010/main" val="3373127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３つ目の機能は一覧表示機能です。</a:t>
            </a:r>
          </a:p>
          <a:p>
            <a:r>
              <a:rPr kumimoji="1" lang="ja-JP" altLang="en-US" dirty="0"/>
              <a:t>健康管理機能で登録した１週間分の情報を、表またはグラフでわかりやすく表示し睡眠時間の推移や食事履歴などの自分の生活を見つめ直すことができます。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4FA9DBB4-3321-4378-958A-BD9AB0D15701}" type="slidenum">
              <a:rPr kumimoji="1" lang="ja-JP" altLang="en-US" smtClean="0"/>
              <a:t>8</a:t>
            </a:fld>
            <a:endParaRPr kumimoji="1" lang="ja-JP" altLang="en-US"/>
          </a:p>
        </p:txBody>
      </p:sp>
    </p:spTree>
    <p:extLst>
      <p:ext uri="{BB962C8B-B14F-4D97-AF65-F5344CB8AC3E}">
        <p14:creationId xmlns:p14="http://schemas.microsoft.com/office/powerpoint/2010/main" val="506350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kumimoji="1" lang="ja-JP" altLang="en-US" b="0" dirty="0"/>
              <a:t>４つ目の機能それはいったい何なんでしょうか</a:t>
            </a:r>
            <a:endParaRPr kumimoji="1" lang="en-US" altLang="ja-JP" b="0" dirty="0"/>
          </a:p>
          <a:p>
            <a:pPr algn="l"/>
            <a:r>
              <a:rPr kumimoji="1" lang="ja-JP" altLang="en-US" b="0" dirty="0"/>
              <a:t>聞いていた方は考えてくれていたでしょうか？</a:t>
            </a:r>
            <a:endParaRPr kumimoji="1" lang="en-US" altLang="ja-JP" b="0" dirty="0"/>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A9DBB4-3321-4378-958A-BD9AB0D15701}"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2499079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6/27/2024</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381275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6/27/2024</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81766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6/27/2024</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0453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6/27/2024</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061462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6/27/2024</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754979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6/27/2024</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913932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6/27/2024</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159210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6/27/2024</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021619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6/27/2024</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985790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6/27/2024</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16136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6/27/2024</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594520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6/27/2024</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112752451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microsoft.com/office/2007/relationships/hdphoto" Target="../media/hdphoto3.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microsoft.com/office/2007/relationships/hdphoto" Target="../media/hdphoto5.wdp"/><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www.career-enjin.co.jp/%E9%9D%92%E5%B9%B4%E3%81%AE%E4%B8%BB%E5%BC%B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5.png"/><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7.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7.jpeg"/><Relationship Id="rId7"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9.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7.jpeg"/><Relationship Id="rId7"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hyperlink" Target="https://www.ac-illust.com/main/search_result.php?exclude_ai=on&amp;personalized=&amp;search_word=%E7%94%9F%E6%B4%BB%E7%BF%92%E6%85%A3%E7%97%85%E3%81%AE%E5%8E%9F%E5%9B%A0&amp;sl=ja&amp;pp=70&amp;qid=&amp;creator=&amp;ngcreator=&amp;nq=&amp;exclude_ai=on&amp;srt=dlrank&amp;orientation=all&amp;format=all&amp;color=all" TargetMode="External"/><Relationship Id="rId3" Type="http://schemas.openxmlformats.org/officeDocument/2006/relationships/hyperlink" Target="https://www.career-enjin.co.jp/%E9%9D%92%E5%B9%B4%E3%81%AE%E4%B8%BB%E5%BC%B5/" TargetMode="External"/><Relationship Id="rId7" Type="http://schemas.openxmlformats.org/officeDocument/2006/relationships/hyperlink" Target="https://www.ac-illust.com/main/search_result.php?word=%E3%83%8D%E3%83%83%E3%83%88%E3%83%88%E3%83%A9%E3%83%96%E3%83%AB"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hyperlink" Target="https://www.ac-illust.com/main/detail.php?id=23807401&amp;word=%E5%BF%99%E3%81%97%E3%81%84%E3%82%B5%E3%83%A9%E3%83%AA%E3%83%BC%E3%83%9E%E3%83%B3%E3%80%80%E3%83%91%E3%82%BD%E3%82%B3%E3%83%B3%E4%BD%9C%E6%A5%AD#goog_rewarded" TargetMode="External"/><Relationship Id="rId5" Type="http://schemas.openxmlformats.org/officeDocument/2006/relationships/hyperlink" Target="https://voicevox.hiroshiba.jp/" TargetMode="External"/><Relationship Id="rId4" Type="http://schemas.openxmlformats.org/officeDocument/2006/relationships/hyperlink" Target="https://coefont.cloud/" TargetMode="External"/></Relationships>
</file>

<file path=ppt/slides/_rels/slide39.xml.rels><?xml version="1.0" encoding="UTF-8" standalone="yes"?>
<Relationships xmlns="http://schemas.openxmlformats.org/package/2006/relationships"><Relationship Id="rId8" Type="http://schemas.openxmlformats.org/officeDocument/2006/relationships/audio" Target="../media/media4.wav"/><Relationship Id="rId13" Type="http://schemas.microsoft.com/office/2007/relationships/media" Target="../media/media7.wav"/><Relationship Id="rId18" Type="http://schemas.openxmlformats.org/officeDocument/2006/relationships/image" Target="../media/image64.png"/><Relationship Id="rId3" Type="http://schemas.microsoft.com/office/2007/relationships/media" Target="../media/media2.wav"/><Relationship Id="rId21" Type="http://schemas.openxmlformats.org/officeDocument/2006/relationships/image" Target="../media/image66.png"/><Relationship Id="rId7" Type="http://schemas.microsoft.com/office/2007/relationships/media" Target="../media/media4.wav"/><Relationship Id="rId12" Type="http://schemas.openxmlformats.org/officeDocument/2006/relationships/audio" Target="../media/media6.wav"/><Relationship Id="rId17" Type="http://schemas.openxmlformats.org/officeDocument/2006/relationships/slideLayout" Target="../slideLayouts/slideLayout7.xml"/><Relationship Id="rId2" Type="http://schemas.openxmlformats.org/officeDocument/2006/relationships/audio" Target="../media/media1.wav"/><Relationship Id="rId16" Type="http://schemas.openxmlformats.org/officeDocument/2006/relationships/audio" Target="../media/media8.wav"/><Relationship Id="rId20" Type="http://schemas.microsoft.com/office/2007/relationships/hdphoto" Target="../media/hdphoto7.wdp"/><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5" Type="http://schemas.microsoft.com/office/2007/relationships/media" Target="../media/media3.wav"/><Relationship Id="rId15" Type="http://schemas.microsoft.com/office/2007/relationships/media" Target="../media/media8.wav"/><Relationship Id="rId10" Type="http://schemas.openxmlformats.org/officeDocument/2006/relationships/audio" Target="../media/media5.wav"/><Relationship Id="rId19" Type="http://schemas.openxmlformats.org/officeDocument/2006/relationships/image" Target="../media/image65.png"/><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audio" Target="../media/media7.wav"/><Relationship Id="rId22" Type="http://schemas.microsoft.com/office/2007/relationships/hdphoto" Target="../media/hdphoto8.wdp"/></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audio" Target="../media/media3.wav"/><Relationship Id="rId13" Type="http://schemas.openxmlformats.org/officeDocument/2006/relationships/image" Target="../media/image67.png"/><Relationship Id="rId3" Type="http://schemas.microsoft.com/office/2007/relationships/media" Target="../media/media2.wav"/><Relationship Id="rId7" Type="http://schemas.microsoft.com/office/2007/relationships/media" Target="../media/media3.wav"/><Relationship Id="rId12" Type="http://schemas.openxmlformats.org/officeDocument/2006/relationships/image" Target="../media/image64.png"/><Relationship Id="rId2" Type="http://schemas.openxmlformats.org/officeDocument/2006/relationships/audio" Target="../media/media1.wav"/><Relationship Id="rId16" Type="http://schemas.microsoft.com/office/2007/relationships/hdphoto" Target="../media/hdphoto10.wdp"/><Relationship Id="rId1" Type="http://schemas.microsoft.com/office/2007/relationships/media" Target="../media/media1.wav"/><Relationship Id="rId6" Type="http://schemas.openxmlformats.org/officeDocument/2006/relationships/audio" Target="../media/media9.mp3"/><Relationship Id="rId11" Type="http://schemas.openxmlformats.org/officeDocument/2006/relationships/slideLayout" Target="../slideLayouts/slideLayout7.xml"/><Relationship Id="rId5" Type="http://schemas.microsoft.com/office/2007/relationships/media" Target="../media/media9.mp3"/><Relationship Id="rId15" Type="http://schemas.openxmlformats.org/officeDocument/2006/relationships/image" Target="../media/image68.png"/><Relationship Id="rId10" Type="http://schemas.openxmlformats.org/officeDocument/2006/relationships/audio" Target="../media/media4.wav"/><Relationship Id="rId4" Type="http://schemas.openxmlformats.org/officeDocument/2006/relationships/audio" Target="../media/media2.wav"/><Relationship Id="rId9" Type="http://schemas.microsoft.com/office/2007/relationships/media" Target="../media/media4.wav"/><Relationship Id="rId14" Type="http://schemas.microsoft.com/office/2007/relationships/hdphoto" Target="../media/hdphoto9.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4F049F8-87E1-403E-2A50-2F4544BF8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パステルで花びらの抽象的なデザイン">
            <a:extLst>
              <a:ext uri="{FF2B5EF4-FFF2-40B4-BE49-F238E27FC236}">
                <a16:creationId xmlns:a16="http://schemas.microsoft.com/office/drawing/2014/main" id="{8CADD9D8-B6E1-5FD8-C0D4-2C4953431FA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91521" y="-951470"/>
            <a:ext cx="13883501" cy="7809470"/>
          </a:xfrm>
          <a:prstGeom prst="rect">
            <a:avLst/>
          </a:prstGeom>
        </p:spPr>
      </p:pic>
      <p:sp>
        <p:nvSpPr>
          <p:cNvPr id="11" name="Freeform: Shape 10">
            <a:extLst>
              <a:ext uri="{FF2B5EF4-FFF2-40B4-BE49-F238E27FC236}">
                <a16:creationId xmlns:a16="http://schemas.microsoft.com/office/drawing/2014/main" id="{DD29B6E1-6E86-A1A0-2491-E5B84B3AA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1035555" y="1445436"/>
            <a:ext cx="11191887" cy="5509960"/>
          </a:xfrm>
          <a:custGeom>
            <a:avLst/>
            <a:gdLst>
              <a:gd name="connsiteX0" fmla="*/ 75794 w 11191887"/>
              <a:gd name="connsiteY0" fmla="*/ 5509960 h 5509960"/>
              <a:gd name="connsiteX1" fmla="*/ 11191887 w 11191887"/>
              <a:gd name="connsiteY1" fmla="*/ 5315928 h 5509960"/>
              <a:gd name="connsiteX2" fmla="*/ 5163097 w 11191887"/>
              <a:gd name="connsiteY2" fmla="*/ 753031 h 5509960"/>
              <a:gd name="connsiteX3" fmla="*/ 5078820 w 11191887"/>
              <a:gd name="connsiteY3" fmla="*/ 692507 h 5509960"/>
              <a:gd name="connsiteX4" fmla="*/ 2926071 w 11191887"/>
              <a:gd name="connsiteY4" fmla="*/ 1150 h 5509960"/>
              <a:gd name="connsiteX5" fmla="*/ 2692814 w 11191887"/>
              <a:gd name="connsiteY5" fmla="*/ 2336 h 5509960"/>
              <a:gd name="connsiteX6" fmla="*/ 95718 w 11191887"/>
              <a:gd name="connsiteY6" fmla="*/ 1073885 h 5509960"/>
              <a:gd name="connsiteX7" fmla="*/ 0 w 11191887"/>
              <a:gd name="connsiteY7" fmla="*/ 1167726 h 550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91887" h="5509960">
                <a:moveTo>
                  <a:pt x="75794" y="5509960"/>
                </a:moveTo>
                <a:lnTo>
                  <a:pt x="11191887" y="5315928"/>
                </a:lnTo>
                <a:lnTo>
                  <a:pt x="5163097" y="753031"/>
                </a:lnTo>
                <a:lnTo>
                  <a:pt x="5078820" y="692507"/>
                </a:lnTo>
                <a:cubicBezTo>
                  <a:pt x="4421358" y="245206"/>
                  <a:pt x="3672983" y="19009"/>
                  <a:pt x="2926071" y="1150"/>
                </a:cubicBezTo>
                <a:cubicBezTo>
                  <a:pt x="2848268" y="-711"/>
                  <a:pt x="2770480" y="-310"/>
                  <a:pt x="2692814" y="2336"/>
                </a:cubicBezTo>
                <a:cubicBezTo>
                  <a:pt x="1746244" y="34591"/>
                  <a:pt x="817542" y="400481"/>
                  <a:pt x="95718" y="1073885"/>
                </a:cubicBezTo>
                <a:lnTo>
                  <a:pt x="0" y="1167726"/>
                </a:lnTo>
                <a:close/>
              </a:path>
            </a:pathLst>
          </a:custGeom>
          <a:gradFill>
            <a:gsLst>
              <a:gs pos="23000">
                <a:schemeClr val="bg2">
                  <a:alpha val="68000"/>
                </a:schemeClr>
              </a:gs>
              <a:gs pos="100000">
                <a:schemeClr val="accent1">
                  <a:lumMod val="60000"/>
                  <a:lumOff val="40000"/>
                  <a:alpha val="78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EB3E604E-3EFE-5E89-E13F-5EFA643D6FAC}"/>
              </a:ext>
            </a:extLst>
          </p:cNvPr>
          <p:cNvSpPr>
            <a:spLocks noGrp="1"/>
          </p:cNvSpPr>
          <p:nvPr>
            <p:ph type="ctrTitle"/>
          </p:nvPr>
        </p:nvSpPr>
        <p:spPr>
          <a:xfrm>
            <a:off x="4717534" y="172066"/>
            <a:ext cx="7474446" cy="1266733"/>
          </a:xfrm>
        </p:spPr>
        <p:txBody>
          <a:bodyPr>
            <a:noAutofit/>
          </a:bodyPr>
          <a:lstStyle/>
          <a:p>
            <a:pPr algn="r"/>
            <a:r>
              <a:rPr kumimoji="1" lang="ja-JP" altLang="en-US" sz="6000" dirty="0">
                <a:latin typeface="BIZ UDゴシック" panose="020B0400000000000000" pitchFamily="49" charset="-128"/>
                <a:ea typeface="BIZ UDゴシック" panose="020B0400000000000000" pitchFamily="49" charset="-128"/>
              </a:rPr>
              <a:t>生活習慣改善アプリ</a:t>
            </a:r>
          </a:p>
        </p:txBody>
      </p:sp>
      <p:sp>
        <p:nvSpPr>
          <p:cNvPr id="3" name="字幕 2">
            <a:extLst>
              <a:ext uri="{FF2B5EF4-FFF2-40B4-BE49-F238E27FC236}">
                <a16:creationId xmlns:a16="http://schemas.microsoft.com/office/drawing/2014/main" id="{17463C5A-4380-5F0C-9FEA-12057E3D5B24}"/>
              </a:ext>
            </a:extLst>
          </p:cNvPr>
          <p:cNvSpPr>
            <a:spLocks noGrp="1"/>
          </p:cNvSpPr>
          <p:nvPr>
            <p:ph type="subTitle" idx="1"/>
          </p:nvPr>
        </p:nvSpPr>
        <p:spPr>
          <a:xfrm>
            <a:off x="2410958" y="5592110"/>
            <a:ext cx="9781021" cy="1093824"/>
          </a:xfrm>
        </p:spPr>
        <p:txBody>
          <a:bodyPr>
            <a:noAutofit/>
          </a:bodyPr>
          <a:lstStyle/>
          <a:p>
            <a:pPr algn="r"/>
            <a:r>
              <a:rPr kumimoji="1" lang="en-US" altLang="ja-JP" sz="2400" dirty="0"/>
              <a:t>E2_</a:t>
            </a:r>
            <a:r>
              <a:rPr kumimoji="1" lang="ja-JP" altLang="en-US" sz="2400" dirty="0"/>
              <a:t>生活習慣病</a:t>
            </a:r>
            <a:endParaRPr kumimoji="1" lang="en-US" altLang="ja-JP" sz="2400" dirty="0"/>
          </a:p>
          <a:p>
            <a:pPr algn="r"/>
            <a:r>
              <a:rPr kumimoji="1" lang="ja-JP" altLang="en-US" sz="2400" dirty="0"/>
              <a:t>山本明日音　尾森惇哉　浦島夏生　時田祐希　戸松彩夏　慶保茜　</a:t>
            </a:r>
          </a:p>
        </p:txBody>
      </p:sp>
    </p:spTree>
    <p:extLst>
      <p:ext uri="{BB962C8B-B14F-4D97-AF65-F5344CB8AC3E}">
        <p14:creationId xmlns:p14="http://schemas.microsoft.com/office/powerpoint/2010/main" val="2320202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063577F-2949-C31E-B4B0-5E250230F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17E4A51B-BAF6-3729-A2C0-89331F2FB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65" y="-318"/>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40000">
                <a:schemeClr val="bg2"/>
              </a:gs>
              <a:gs pos="100000">
                <a:schemeClr val="accent1">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72BA66A5-9D69-833F-ACAF-7FCCAEBE3CDC}"/>
              </a:ext>
            </a:extLst>
          </p:cNvPr>
          <p:cNvSpPr>
            <a:spLocks noGrp="1"/>
          </p:cNvSpPr>
          <p:nvPr>
            <p:ph type="title"/>
          </p:nvPr>
        </p:nvSpPr>
        <p:spPr>
          <a:xfrm>
            <a:off x="3354650" y="2815797"/>
            <a:ext cx="8172864" cy="1545461"/>
          </a:xfrm>
        </p:spPr>
        <p:txBody>
          <a:bodyPr anchor="t">
            <a:noAutofit/>
          </a:bodyPr>
          <a:lstStyle/>
          <a:p>
            <a:r>
              <a:rPr kumimoji="1" lang="ja-JP" altLang="en-US" sz="9600" dirty="0">
                <a:solidFill>
                  <a:schemeClr val="accent6">
                    <a:lumMod val="60000"/>
                    <a:lumOff val="40000"/>
                  </a:schemeClr>
                </a:solidFill>
                <a:effectLst>
                  <a:reflection blurRad="6350" stA="60000" endA="900" endPos="58000" dir="5400000" sy="-100000" algn="bl" rotWithShape="0"/>
                </a:effectLst>
                <a:latin typeface="BIZ UDゴシック" panose="020B0400000000000000" pitchFamily="49" charset="-128"/>
                <a:ea typeface="BIZ UDゴシック" panose="020B0400000000000000" pitchFamily="49" charset="-128"/>
              </a:rPr>
              <a:t>音声機能</a:t>
            </a:r>
          </a:p>
        </p:txBody>
      </p:sp>
      <p:pic>
        <p:nvPicPr>
          <p:cNvPr id="19" name="図 18" descr="グラフィカル ユーザー インターフェイス, アプリケーション&#10;&#10;自動的に生成された説明">
            <a:extLst>
              <a:ext uri="{FF2B5EF4-FFF2-40B4-BE49-F238E27FC236}">
                <a16:creationId xmlns:a16="http://schemas.microsoft.com/office/drawing/2014/main" id="{927D53C9-C362-B74F-3016-D00C9DEDEC6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92196" y="0"/>
            <a:ext cx="3388372" cy="6858000"/>
          </a:xfrm>
          <a:prstGeom prst="rect">
            <a:avLst/>
          </a:prstGeom>
        </p:spPr>
      </p:pic>
      <p:sp>
        <p:nvSpPr>
          <p:cNvPr id="23" name="タイトル 1">
            <a:extLst>
              <a:ext uri="{FF2B5EF4-FFF2-40B4-BE49-F238E27FC236}">
                <a16:creationId xmlns:a16="http://schemas.microsoft.com/office/drawing/2014/main" id="{65F70747-1982-A5E5-BF5E-8B15B49D9C6A}"/>
              </a:ext>
            </a:extLst>
          </p:cNvPr>
          <p:cNvSpPr txBox="1">
            <a:spLocks/>
          </p:cNvSpPr>
          <p:nvPr/>
        </p:nvSpPr>
        <p:spPr>
          <a:xfrm>
            <a:off x="431726" y="714595"/>
            <a:ext cx="2243222" cy="12915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ja-JP" altLang="en-US" sz="8000" dirty="0">
                <a:solidFill>
                  <a:schemeClr val="bg1"/>
                </a:solidFill>
                <a:effectLst>
                  <a:reflection blurRad="6350" stA="60000" endA="900" endPos="58000" dir="5400000" sy="-100000" algn="bl" rotWithShape="0"/>
                </a:effectLst>
                <a:latin typeface="BIZ UDゴシック" panose="020B0400000000000000" pitchFamily="49" charset="-128"/>
                <a:ea typeface="BIZ UDゴシック" panose="020B0400000000000000" pitchFamily="49" charset="-128"/>
              </a:rPr>
              <a:t>０４</a:t>
            </a:r>
            <a:endParaRPr kumimoji="1" lang="ja-JP" altLang="en-US" sz="8000" dirty="0">
              <a:solidFill>
                <a:schemeClr val="bg1"/>
              </a:solidFill>
              <a:effectLst>
                <a:reflection blurRad="6350" stA="60000" endA="900" endPos="58000" dir="5400000" sy="-100000" algn="bl" rotWithShape="0"/>
              </a:effectLst>
              <a:latin typeface="BIZ UDゴシック" panose="020B0400000000000000" pitchFamily="49" charset="-128"/>
              <a:ea typeface="BIZ UDゴシック" panose="020B0400000000000000" pitchFamily="49" charset="-128"/>
            </a:endParaRPr>
          </a:p>
        </p:txBody>
      </p:sp>
      <p:sp>
        <p:nvSpPr>
          <p:cNvPr id="8" name="吹き出し: 折線 7">
            <a:extLst>
              <a:ext uri="{FF2B5EF4-FFF2-40B4-BE49-F238E27FC236}">
                <a16:creationId xmlns:a16="http://schemas.microsoft.com/office/drawing/2014/main" id="{27C12637-4AF1-0BC6-F003-C86C7150B0A3}"/>
              </a:ext>
            </a:extLst>
          </p:cNvPr>
          <p:cNvSpPr/>
          <p:nvPr/>
        </p:nvSpPr>
        <p:spPr>
          <a:xfrm>
            <a:off x="1515648" y="862415"/>
            <a:ext cx="2995863" cy="4116533"/>
          </a:xfrm>
          <a:prstGeom prst="borderCallout2">
            <a:avLst>
              <a:gd name="adj1" fmla="val 35540"/>
              <a:gd name="adj2" fmla="val 103715"/>
              <a:gd name="adj3" fmla="val 35643"/>
              <a:gd name="adj4" fmla="val 111847"/>
              <a:gd name="adj5" fmla="val 26506"/>
              <a:gd name="adj6" fmla="val 148021"/>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ja-JP" sz="4400" b="1" dirty="0">
              <a:latin typeface="BIZ UDゴシック" panose="020B0400000000000000" pitchFamily="49" charset="-128"/>
              <a:ea typeface="BIZ UDゴシック" panose="020B0400000000000000" pitchFamily="49" charset="-128"/>
            </a:endParaRPr>
          </a:p>
          <a:p>
            <a:pPr algn="ctr"/>
            <a:r>
              <a:rPr lang="ja-JP" altLang="en-US" sz="4400" b="1" dirty="0">
                <a:latin typeface="BIZ UDゴシック" panose="020B0400000000000000" pitchFamily="49" charset="-128"/>
                <a:ea typeface="BIZ UDゴシック" panose="020B0400000000000000" pitchFamily="49" charset="-128"/>
              </a:rPr>
              <a:t>ショップ</a:t>
            </a:r>
            <a:endParaRPr kumimoji="1" lang="en-US" altLang="ja-JP" sz="4400" b="1" kern="1200" dirty="0">
              <a:latin typeface="BIZ UDゴシック" panose="020B0400000000000000" pitchFamily="49" charset="-128"/>
              <a:ea typeface="BIZ UDゴシック" panose="020B0400000000000000" pitchFamily="49" charset="-128"/>
            </a:endParaRPr>
          </a:p>
          <a:p>
            <a:pPr algn="just"/>
            <a:r>
              <a:rPr kumimoji="1" lang="ja-JP" altLang="en-US" sz="2400" b="1" kern="1200" dirty="0">
                <a:solidFill>
                  <a:schemeClr val="bg1"/>
                </a:solidFill>
                <a:latin typeface="BIZ UDゴシック" panose="020B0400000000000000" pitchFamily="49" charset="-128"/>
                <a:ea typeface="BIZ UDゴシック" panose="020B0400000000000000" pitchFamily="49" charset="-128"/>
              </a:rPr>
              <a:t>ログイン時や目標達成時などで獲得出来る</a:t>
            </a:r>
            <a:r>
              <a:rPr kumimoji="1" lang="ja-JP" altLang="en-US" sz="2400" b="1" kern="1200" dirty="0">
                <a:solidFill>
                  <a:srgbClr val="FFCC00"/>
                </a:solidFill>
                <a:latin typeface="BIZ UDゴシック" panose="020B0400000000000000" pitchFamily="49" charset="-128"/>
                <a:ea typeface="BIZ UDゴシック" panose="020B0400000000000000" pitchFamily="49" charset="-128"/>
              </a:rPr>
              <a:t>ポイント</a:t>
            </a:r>
            <a:r>
              <a:rPr kumimoji="1" lang="ja-JP" altLang="en-US" sz="2400" b="1" kern="1200" dirty="0">
                <a:solidFill>
                  <a:schemeClr val="bg1"/>
                </a:solidFill>
                <a:latin typeface="BIZ UDゴシック" panose="020B0400000000000000" pitchFamily="49" charset="-128"/>
                <a:ea typeface="BIZ UDゴシック" panose="020B0400000000000000" pitchFamily="49" charset="-128"/>
              </a:rPr>
              <a:t>を消費して、</a:t>
            </a:r>
            <a:r>
              <a:rPr kumimoji="1" lang="ja-JP" altLang="ja-JP" sz="2400" b="1" kern="1200" dirty="0">
                <a:solidFill>
                  <a:schemeClr val="bg1"/>
                </a:solidFill>
                <a:latin typeface="BIZ UDゴシック" panose="020B0400000000000000" pitchFamily="49" charset="-128"/>
                <a:ea typeface="BIZ UDゴシック" panose="020B0400000000000000" pitchFamily="49" charset="-128"/>
              </a:rPr>
              <a:t>キャラクターを</a:t>
            </a:r>
            <a:r>
              <a:rPr kumimoji="1" lang="ja-JP" altLang="ja-JP" sz="2400" b="1" kern="1200" dirty="0">
                <a:solidFill>
                  <a:srgbClr val="FFCC00"/>
                </a:solidFill>
                <a:latin typeface="BIZ UDゴシック" panose="020B0400000000000000" pitchFamily="49" charset="-128"/>
                <a:ea typeface="BIZ UDゴシック" panose="020B0400000000000000" pitchFamily="49" charset="-128"/>
              </a:rPr>
              <a:t>購入</a:t>
            </a:r>
            <a:r>
              <a:rPr kumimoji="1" lang="ja-JP" altLang="en-US" sz="2400" b="1" kern="1200" dirty="0">
                <a:solidFill>
                  <a:schemeClr val="bg1"/>
                </a:solidFill>
                <a:latin typeface="BIZ UDゴシック" panose="020B0400000000000000" pitchFamily="49" charset="-128"/>
                <a:ea typeface="BIZ UDゴシック" panose="020B0400000000000000" pitchFamily="49" charset="-128"/>
              </a:rPr>
              <a:t>することができる</a:t>
            </a:r>
            <a:endParaRPr kumimoji="1" lang="en-US" altLang="ja-JP" sz="2400" b="1" kern="1200" dirty="0">
              <a:solidFill>
                <a:schemeClr val="bg1"/>
              </a:solidFill>
              <a:latin typeface="BIZ UDゴシック" panose="020B0400000000000000" pitchFamily="49" charset="-128"/>
              <a:ea typeface="BIZ UDゴシック" panose="020B0400000000000000" pitchFamily="49" charset="-128"/>
            </a:endParaRPr>
          </a:p>
          <a:p>
            <a:pPr algn="ctr"/>
            <a:endParaRPr kumimoji="1" lang="en-US" altLang="ja-JP" sz="4400" b="0" i="0" u="none" strike="noStrike" kern="1200" cap="none" spc="0" normalizeH="0" baseline="0" noProof="0" dirty="0">
              <a:ln>
                <a:noFill/>
              </a:ln>
              <a:solidFill>
                <a:srgbClr val="FFFFFF"/>
              </a:solidFill>
              <a:effectLst/>
              <a:uLnTx/>
              <a:uFillTx/>
              <a:latin typeface="BIZ UDゴシック" panose="020B0400000000000000" pitchFamily="49" charset="-128"/>
              <a:ea typeface="BIZ UDゴシック" panose="020B0400000000000000" pitchFamily="49" charset="-128"/>
              <a:cs typeface="+mn-cs"/>
            </a:endParaRPr>
          </a:p>
        </p:txBody>
      </p:sp>
      <p:sp>
        <p:nvSpPr>
          <p:cNvPr id="24" name="吹き出し: 折線 23">
            <a:extLst>
              <a:ext uri="{FF2B5EF4-FFF2-40B4-BE49-F238E27FC236}">
                <a16:creationId xmlns:a16="http://schemas.microsoft.com/office/drawing/2014/main" id="{4F2D00BD-438A-9515-4607-D28FE7515DAB}"/>
              </a:ext>
            </a:extLst>
          </p:cNvPr>
          <p:cNvSpPr/>
          <p:nvPr/>
        </p:nvSpPr>
        <p:spPr>
          <a:xfrm>
            <a:off x="8578610" y="2129595"/>
            <a:ext cx="2995863" cy="3881880"/>
          </a:xfrm>
          <a:prstGeom prst="borderCallout2">
            <a:avLst>
              <a:gd name="adj1" fmla="val 45285"/>
              <a:gd name="adj2" fmla="val -1417"/>
              <a:gd name="adj3" fmla="val 45388"/>
              <a:gd name="adj4" fmla="val -10241"/>
              <a:gd name="adj5" fmla="val 59143"/>
              <a:gd name="adj6" fmla="val -46000"/>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ja-JP" sz="4400" b="1" dirty="0">
              <a:latin typeface="BIZ UDゴシック" panose="020B0400000000000000" pitchFamily="49" charset="-128"/>
              <a:ea typeface="BIZ UDゴシック" panose="020B0400000000000000" pitchFamily="49" charset="-128"/>
            </a:endParaRPr>
          </a:p>
          <a:p>
            <a:pPr algn="ctr"/>
            <a:r>
              <a:rPr kumimoji="1" lang="ja-JP" altLang="en-US" sz="4400" b="1" kern="1200" dirty="0">
                <a:latin typeface="BIZ UDゴシック" panose="020B0400000000000000" pitchFamily="49" charset="-128"/>
                <a:ea typeface="BIZ UDゴシック" panose="020B0400000000000000" pitchFamily="49" charset="-128"/>
              </a:rPr>
              <a:t>選択</a:t>
            </a:r>
            <a:endParaRPr kumimoji="1" lang="en-US" altLang="ja-JP" sz="4400" b="1" kern="1200" dirty="0">
              <a:latin typeface="BIZ UDゴシック" panose="020B0400000000000000" pitchFamily="49" charset="-128"/>
              <a:ea typeface="BIZ UDゴシック" panose="020B0400000000000000" pitchFamily="49" charset="-128"/>
            </a:endParaRPr>
          </a:p>
          <a:p>
            <a:pPr algn="just"/>
            <a:r>
              <a:rPr kumimoji="1" lang="ja-JP" altLang="en-US" sz="2400" b="1" kern="1200" dirty="0">
                <a:solidFill>
                  <a:schemeClr val="bg1"/>
                </a:solidFill>
                <a:latin typeface="BIZ UDゴシック" panose="020B0400000000000000" pitchFamily="49" charset="-128"/>
                <a:ea typeface="BIZ UDゴシック" panose="020B0400000000000000" pitchFamily="49" charset="-128"/>
              </a:rPr>
              <a:t>購入したキャラクターは選択可能となり、</a:t>
            </a:r>
            <a:endParaRPr kumimoji="1" lang="en-US" altLang="ja-JP" sz="2400" b="1" kern="1200" dirty="0">
              <a:solidFill>
                <a:schemeClr val="bg1"/>
              </a:solidFill>
              <a:latin typeface="BIZ UDゴシック" panose="020B0400000000000000" pitchFamily="49" charset="-128"/>
              <a:ea typeface="BIZ UDゴシック" panose="020B0400000000000000" pitchFamily="49" charset="-128"/>
            </a:endParaRPr>
          </a:p>
          <a:p>
            <a:pPr algn="just"/>
            <a:r>
              <a:rPr kumimoji="1" lang="ja-JP" altLang="en-US" sz="2400" b="1" kern="1200" dirty="0">
                <a:solidFill>
                  <a:schemeClr val="bg1"/>
                </a:solidFill>
                <a:latin typeface="BIZ UDゴシック" panose="020B0400000000000000" pitchFamily="49" charset="-128"/>
                <a:ea typeface="BIZ UDゴシック" panose="020B0400000000000000" pitchFamily="49" charset="-128"/>
              </a:rPr>
              <a:t>自分の好みのキャラクターを</a:t>
            </a:r>
            <a:r>
              <a:rPr kumimoji="1" lang="ja-JP" altLang="en-US" sz="2400" b="1" kern="1200" dirty="0">
                <a:solidFill>
                  <a:srgbClr val="85FD39"/>
                </a:solidFill>
                <a:latin typeface="BIZ UDゴシック" panose="020B0400000000000000" pitchFamily="49" charset="-128"/>
                <a:ea typeface="BIZ UDゴシック" panose="020B0400000000000000" pitchFamily="49" charset="-128"/>
              </a:rPr>
              <a:t>複数選択</a:t>
            </a:r>
            <a:r>
              <a:rPr kumimoji="1" lang="ja-JP" altLang="en-US" sz="2400" b="1" kern="1200" dirty="0">
                <a:solidFill>
                  <a:schemeClr val="bg1"/>
                </a:solidFill>
                <a:latin typeface="BIZ UDゴシック" panose="020B0400000000000000" pitchFamily="49" charset="-128"/>
                <a:ea typeface="BIZ UDゴシック" panose="020B0400000000000000" pitchFamily="49" charset="-128"/>
              </a:rPr>
              <a:t>することもできる</a:t>
            </a:r>
            <a:endParaRPr kumimoji="1" lang="en-US" altLang="ja-JP" sz="2400" b="1" dirty="0">
              <a:solidFill>
                <a:schemeClr val="bg1"/>
              </a:solidFill>
              <a:latin typeface="BIZ UDゴシック" panose="020B0400000000000000" pitchFamily="49" charset="-128"/>
              <a:ea typeface="BIZ UDゴシック" panose="020B0400000000000000" pitchFamily="49" charset="-128"/>
            </a:endParaRPr>
          </a:p>
          <a:p>
            <a:pPr algn="ctr"/>
            <a:endParaRPr kumimoji="1" lang="en-US" altLang="ja-JP" sz="4400" b="0" i="0" u="none" strike="noStrike" kern="1200" cap="none" spc="0" normalizeH="0" baseline="0" noProof="0" dirty="0">
              <a:ln>
                <a:noFill/>
              </a:ln>
              <a:solidFill>
                <a:srgbClr val="FFFFFF"/>
              </a:solidFill>
              <a:effectLst/>
              <a:uLnTx/>
              <a:uFillTx/>
              <a:latin typeface="BIZ UDゴシック" panose="020B0400000000000000" pitchFamily="49" charset="-128"/>
              <a:ea typeface="BIZ UDゴシック" panose="020B0400000000000000" pitchFamily="49" charset="-128"/>
              <a:cs typeface="+mn-cs"/>
            </a:endParaRPr>
          </a:p>
        </p:txBody>
      </p:sp>
      <p:pic>
        <p:nvPicPr>
          <p:cNvPr id="21" name="図 20" descr="スクリーンショットの写真と文字の加工写真&#10;&#10;自動的に生成された説明">
            <a:extLst>
              <a:ext uri="{FF2B5EF4-FFF2-40B4-BE49-F238E27FC236}">
                <a16:creationId xmlns:a16="http://schemas.microsoft.com/office/drawing/2014/main" id="{4EC62E56-C8A9-7B86-9AA5-5376618EEE7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3494" y="0"/>
            <a:ext cx="3457074" cy="6858000"/>
          </a:xfrm>
          <a:prstGeom prst="rect">
            <a:avLst/>
          </a:prstGeom>
        </p:spPr>
      </p:pic>
      <p:sp>
        <p:nvSpPr>
          <p:cNvPr id="32" name="吹き出し: 折線 31">
            <a:extLst>
              <a:ext uri="{FF2B5EF4-FFF2-40B4-BE49-F238E27FC236}">
                <a16:creationId xmlns:a16="http://schemas.microsoft.com/office/drawing/2014/main" id="{CD9FE9A0-C5F4-6F8D-AE6A-9D3A7BAE7210}"/>
              </a:ext>
            </a:extLst>
          </p:cNvPr>
          <p:cNvSpPr/>
          <p:nvPr/>
        </p:nvSpPr>
        <p:spPr>
          <a:xfrm>
            <a:off x="8492383" y="862415"/>
            <a:ext cx="2995863" cy="3108006"/>
          </a:xfrm>
          <a:prstGeom prst="borderCallout2">
            <a:avLst>
              <a:gd name="adj1" fmla="val 45285"/>
              <a:gd name="adj2" fmla="val -1417"/>
              <a:gd name="adj3" fmla="val 45388"/>
              <a:gd name="adj4" fmla="val -10241"/>
              <a:gd name="adj5" fmla="val 105027"/>
              <a:gd name="adj6" fmla="val -71702"/>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ja-JP" sz="4400" b="1" dirty="0">
              <a:latin typeface="BIZ UDゴシック" panose="020B0400000000000000" pitchFamily="49" charset="-128"/>
              <a:ea typeface="BIZ UDゴシック" panose="020B0400000000000000" pitchFamily="49" charset="-128"/>
            </a:endParaRPr>
          </a:p>
          <a:p>
            <a:pPr algn="ctr"/>
            <a:r>
              <a:rPr lang="ja-JP" altLang="en-US" sz="4400" b="1" dirty="0">
                <a:latin typeface="BIZ UDゴシック" panose="020B0400000000000000" pitchFamily="49" charset="-128"/>
                <a:ea typeface="BIZ UDゴシック" panose="020B0400000000000000" pitchFamily="49" charset="-128"/>
              </a:rPr>
              <a:t>ランダム</a:t>
            </a:r>
            <a:endParaRPr kumimoji="1" lang="en-US" altLang="ja-JP" sz="4400" b="1" kern="1200" dirty="0">
              <a:latin typeface="BIZ UDゴシック" panose="020B0400000000000000" pitchFamily="49" charset="-128"/>
              <a:ea typeface="BIZ UDゴシック" panose="020B0400000000000000" pitchFamily="49" charset="-128"/>
            </a:endParaRPr>
          </a:p>
          <a:p>
            <a:pPr algn="ctr"/>
            <a:r>
              <a:rPr kumimoji="1" lang="ja-JP" altLang="en-US" sz="2400" b="1" kern="1200" dirty="0">
                <a:solidFill>
                  <a:schemeClr val="bg1"/>
                </a:solidFill>
                <a:latin typeface="BIZ UDゴシック" panose="020B0400000000000000" pitchFamily="49" charset="-128"/>
                <a:ea typeface="BIZ UDゴシック" panose="020B0400000000000000" pitchFamily="49" charset="-128"/>
              </a:rPr>
              <a:t>褒める音声と</a:t>
            </a:r>
            <a:endParaRPr kumimoji="1" lang="en-US" altLang="ja-JP" sz="2400" b="1" kern="1200" dirty="0">
              <a:solidFill>
                <a:schemeClr val="bg1"/>
              </a:solidFill>
              <a:latin typeface="BIZ UDゴシック" panose="020B0400000000000000" pitchFamily="49" charset="-128"/>
              <a:ea typeface="BIZ UDゴシック" panose="020B0400000000000000" pitchFamily="49" charset="-128"/>
            </a:endParaRPr>
          </a:p>
          <a:p>
            <a:pPr algn="ctr"/>
            <a:r>
              <a:rPr kumimoji="1" lang="ja-JP" altLang="en-US" sz="2400" b="1" kern="1200" dirty="0">
                <a:solidFill>
                  <a:schemeClr val="bg1"/>
                </a:solidFill>
                <a:latin typeface="BIZ UDゴシック" panose="020B0400000000000000" pitchFamily="49" charset="-128"/>
                <a:ea typeface="BIZ UDゴシック" panose="020B0400000000000000" pitchFamily="49" charset="-128"/>
              </a:rPr>
              <a:t>罵る音声は</a:t>
            </a:r>
            <a:endParaRPr kumimoji="1" lang="en-US" altLang="ja-JP" sz="2400" b="1" kern="1200" dirty="0">
              <a:solidFill>
                <a:schemeClr val="bg1"/>
              </a:solidFill>
              <a:latin typeface="BIZ UDゴシック" panose="020B0400000000000000" pitchFamily="49" charset="-128"/>
              <a:ea typeface="BIZ UDゴシック" panose="020B0400000000000000" pitchFamily="49" charset="-128"/>
            </a:endParaRPr>
          </a:p>
          <a:p>
            <a:pPr algn="ctr"/>
            <a:r>
              <a:rPr kumimoji="1" lang="ja-JP" altLang="en-US" sz="2400" b="1" kern="1200" dirty="0">
                <a:solidFill>
                  <a:srgbClr val="85FD39"/>
                </a:solidFill>
                <a:latin typeface="BIZ UDゴシック" panose="020B0400000000000000" pitchFamily="49" charset="-128"/>
                <a:ea typeface="BIZ UDゴシック" panose="020B0400000000000000" pitchFamily="49" charset="-128"/>
              </a:rPr>
              <a:t>ランダム</a:t>
            </a:r>
            <a:r>
              <a:rPr kumimoji="1" lang="ja-JP" altLang="en-US" sz="2400" b="1" kern="1200" dirty="0">
                <a:solidFill>
                  <a:schemeClr val="bg1"/>
                </a:solidFill>
                <a:latin typeface="BIZ UDゴシック" panose="020B0400000000000000" pitchFamily="49" charset="-128"/>
                <a:ea typeface="BIZ UDゴシック" panose="020B0400000000000000" pitchFamily="49" charset="-128"/>
              </a:rPr>
              <a:t>で流れる</a:t>
            </a:r>
            <a:endParaRPr kumimoji="1" lang="en-US" altLang="ja-JP" sz="2400" b="1" kern="1200" dirty="0">
              <a:solidFill>
                <a:schemeClr val="bg1"/>
              </a:solidFill>
              <a:latin typeface="BIZ UDゴシック" panose="020B0400000000000000" pitchFamily="49" charset="-128"/>
              <a:ea typeface="BIZ UDゴシック" panose="020B0400000000000000" pitchFamily="49" charset="-128"/>
            </a:endParaRPr>
          </a:p>
          <a:p>
            <a:pPr algn="ctr"/>
            <a:endParaRPr kumimoji="1" lang="en-US" altLang="ja-JP" sz="4400" b="0" i="0" u="none" strike="noStrike" kern="1200" cap="none" spc="0" normalizeH="0" baseline="0" noProof="0" dirty="0">
              <a:ln>
                <a:noFill/>
              </a:ln>
              <a:solidFill>
                <a:srgbClr val="FFFFFF"/>
              </a:solidFill>
              <a:effectLst/>
              <a:uLnTx/>
              <a:uFillTx/>
              <a:latin typeface="BIZ UDゴシック" panose="020B0400000000000000" pitchFamily="49" charset="-128"/>
              <a:ea typeface="BIZ UDゴシック" panose="020B0400000000000000" pitchFamily="49" charset="-128"/>
              <a:cs typeface="+mn-cs"/>
            </a:endParaRPr>
          </a:p>
        </p:txBody>
      </p:sp>
      <p:sp>
        <p:nvSpPr>
          <p:cNvPr id="27" name="吹き出し: 折線 26">
            <a:extLst>
              <a:ext uri="{FF2B5EF4-FFF2-40B4-BE49-F238E27FC236}">
                <a16:creationId xmlns:a16="http://schemas.microsoft.com/office/drawing/2014/main" id="{7869D712-55F7-03E2-C794-8DD8032BCC47}"/>
              </a:ext>
            </a:extLst>
          </p:cNvPr>
          <p:cNvSpPr/>
          <p:nvPr/>
        </p:nvSpPr>
        <p:spPr>
          <a:xfrm>
            <a:off x="1255366" y="2433324"/>
            <a:ext cx="2995863" cy="3710081"/>
          </a:xfrm>
          <a:prstGeom prst="borderCallout2">
            <a:avLst>
              <a:gd name="adj1" fmla="val 10906"/>
              <a:gd name="adj2" fmla="val 104139"/>
              <a:gd name="adj3" fmla="val 10711"/>
              <a:gd name="adj4" fmla="val 115863"/>
              <a:gd name="adj5" fmla="val 54459"/>
              <a:gd name="adj6" fmla="val 134656"/>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ja-JP" sz="4400" b="1" dirty="0">
              <a:latin typeface="BIZ UDゴシック" panose="020B0400000000000000" pitchFamily="49" charset="-128"/>
              <a:ea typeface="BIZ UDゴシック" panose="020B0400000000000000" pitchFamily="49" charset="-128"/>
            </a:endParaRPr>
          </a:p>
          <a:p>
            <a:pPr algn="ctr"/>
            <a:r>
              <a:rPr kumimoji="1" lang="ja-JP" altLang="en-US" sz="4400" b="1" kern="1200" dirty="0">
                <a:latin typeface="BIZ UDゴシック" panose="020B0400000000000000" pitchFamily="49" charset="-128"/>
                <a:ea typeface="BIZ UDゴシック" panose="020B0400000000000000" pitchFamily="49" charset="-128"/>
              </a:rPr>
              <a:t>ボイス</a:t>
            </a:r>
            <a:endParaRPr kumimoji="1" lang="en-US" altLang="ja-JP" sz="4400" b="1" kern="1200" dirty="0">
              <a:latin typeface="BIZ UDゴシック" panose="020B0400000000000000" pitchFamily="49" charset="-128"/>
              <a:ea typeface="BIZ UDゴシック" panose="020B0400000000000000" pitchFamily="49" charset="-128"/>
            </a:endParaRPr>
          </a:p>
          <a:p>
            <a:pPr algn="ctr"/>
            <a:r>
              <a:rPr kumimoji="1" lang="ja-JP" altLang="en-US" sz="2000" b="1" kern="1200" dirty="0">
                <a:solidFill>
                  <a:schemeClr val="bg1"/>
                </a:solidFill>
                <a:latin typeface="BIZ UDゴシック" panose="020B0400000000000000" pitchFamily="49" charset="-128"/>
                <a:ea typeface="BIZ UDゴシック" panose="020B0400000000000000" pitchFamily="49" charset="-128"/>
              </a:rPr>
              <a:t>月曜日の目標評価後に、</a:t>
            </a:r>
          </a:p>
          <a:p>
            <a:pPr algn="ctr"/>
            <a:r>
              <a:rPr kumimoji="1" lang="ja-JP" altLang="en-US" sz="2000" b="1" kern="1200" dirty="0">
                <a:solidFill>
                  <a:schemeClr val="bg1"/>
                </a:solidFill>
                <a:latin typeface="BIZ UDゴシック" panose="020B0400000000000000" pitchFamily="49" charset="-128"/>
                <a:ea typeface="BIZ UDゴシック" panose="020B0400000000000000" pitchFamily="49" charset="-128"/>
              </a:rPr>
              <a:t>目標が達成できていたら</a:t>
            </a:r>
          </a:p>
          <a:p>
            <a:pPr algn="ctr"/>
            <a:r>
              <a:rPr kumimoji="1" lang="ja-JP" altLang="en-US" sz="2000" b="1" kern="1200" dirty="0">
                <a:solidFill>
                  <a:srgbClr val="FFCC00"/>
                </a:solidFill>
                <a:latin typeface="BIZ UDゴシック" panose="020B0400000000000000" pitchFamily="49" charset="-128"/>
                <a:ea typeface="BIZ UDゴシック" panose="020B0400000000000000" pitchFamily="49" charset="-128"/>
              </a:rPr>
              <a:t>褒める音声</a:t>
            </a:r>
            <a:r>
              <a:rPr kumimoji="1" lang="ja-JP" altLang="en-US" sz="2000" b="1" kern="1200" dirty="0">
                <a:solidFill>
                  <a:schemeClr val="bg1"/>
                </a:solidFill>
                <a:latin typeface="BIZ UDゴシック" panose="020B0400000000000000" pitchFamily="49" charset="-128"/>
                <a:ea typeface="BIZ UDゴシック" panose="020B0400000000000000" pitchFamily="49" charset="-128"/>
              </a:rPr>
              <a:t>、</a:t>
            </a:r>
          </a:p>
          <a:p>
            <a:pPr algn="ctr"/>
            <a:r>
              <a:rPr kumimoji="1" lang="ja-JP" altLang="en-US" sz="2000" b="1" kern="1200" dirty="0">
                <a:solidFill>
                  <a:schemeClr val="bg1"/>
                </a:solidFill>
                <a:latin typeface="BIZ UDゴシック" panose="020B0400000000000000" pitchFamily="49" charset="-128"/>
                <a:ea typeface="BIZ UDゴシック" panose="020B0400000000000000" pitchFamily="49" charset="-128"/>
              </a:rPr>
              <a:t>達成できなかったときに</a:t>
            </a:r>
          </a:p>
          <a:p>
            <a:pPr algn="ctr"/>
            <a:r>
              <a:rPr kumimoji="1" lang="ja-JP" altLang="en-US" sz="2000" b="1" kern="1200" dirty="0">
                <a:solidFill>
                  <a:srgbClr val="66F7FE"/>
                </a:solidFill>
                <a:latin typeface="BIZ UDゴシック" panose="020B0400000000000000" pitchFamily="49" charset="-128"/>
                <a:ea typeface="BIZ UDゴシック" panose="020B0400000000000000" pitchFamily="49" charset="-128"/>
              </a:rPr>
              <a:t>罵る音声</a:t>
            </a:r>
            <a:r>
              <a:rPr kumimoji="1" lang="ja-JP" altLang="en-US" sz="2000" b="1" kern="1200" dirty="0">
                <a:solidFill>
                  <a:schemeClr val="bg1"/>
                </a:solidFill>
                <a:latin typeface="BIZ UDゴシック" panose="020B0400000000000000" pitchFamily="49" charset="-128"/>
                <a:ea typeface="BIZ UDゴシック" panose="020B0400000000000000" pitchFamily="49" charset="-128"/>
              </a:rPr>
              <a:t>が出る</a:t>
            </a:r>
          </a:p>
          <a:p>
            <a:pPr algn="ctr"/>
            <a:endParaRPr kumimoji="1" lang="en-US" altLang="ja-JP" sz="4400" b="0" i="0" u="none" strike="noStrike" kern="1200" cap="none" spc="0" normalizeH="0" baseline="0" noProof="0" dirty="0">
              <a:ln>
                <a:noFill/>
              </a:ln>
              <a:solidFill>
                <a:srgbClr val="FFFFFF"/>
              </a:solidFill>
              <a:effectLst/>
              <a:uLnTx/>
              <a:uFillTx/>
              <a:latin typeface="BIZ UDゴシック" panose="020B0400000000000000" pitchFamily="49" charset="-128"/>
              <a:ea typeface="BIZ UDゴシック" panose="020B0400000000000000" pitchFamily="49" charset="-128"/>
              <a:cs typeface="+mn-cs"/>
            </a:endParaRPr>
          </a:p>
        </p:txBody>
      </p:sp>
      <p:grpSp>
        <p:nvGrpSpPr>
          <p:cNvPr id="9" name="グループ化 8">
            <a:extLst>
              <a:ext uri="{FF2B5EF4-FFF2-40B4-BE49-F238E27FC236}">
                <a16:creationId xmlns:a16="http://schemas.microsoft.com/office/drawing/2014/main" id="{A17DB3A7-1DC3-1B57-8184-9CD2B4C04185}"/>
              </a:ext>
            </a:extLst>
          </p:cNvPr>
          <p:cNvGrpSpPr/>
          <p:nvPr/>
        </p:nvGrpSpPr>
        <p:grpSpPr>
          <a:xfrm>
            <a:off x="2157321" y="933566"/>
            <a:ext cx="8456428" cy="5159157"/>
            <a:chOff x="2157321" y="933566"/>
            <a:chExt cx="8456428" cy="5159157"/>
          </a:xfrm>
        </p:grpSpPr>
        <p:sp>
          <p:nvSpPr>
            <p:cNvPr id="7" name="四角形: 角を丸くする 6">
              <a:extLst>
                <a:ext uri="{FF2B5EF4-FFF2-40B4-BE49-F238E27FC236}">
                  <a16:creationId xmlns:a16="http://schemas.microsoft.com/office/drawing/2014/main" id="{46B29CD5-964B-0E07-0644-CB1558097AAD}"/>
                </a:ext>
              </a:extLst>
            </p:cNvPr>
            <p:cNvSpPr/>
            <p:nvPr/>
          </p:nvSpPr>
          <p:spPr>
            <a:xfrm>
              <a:off x="2309721" y="1085966"/>
              <a:ext cx="8304028" cy="5006757"/>
            </a:xfrm>
            <a:prstGeom prst="roundRect">
              <a:avLst/>
            </a:prstGeom>
            <a:solidFill>
              <a:srgbClr val="CC9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8800" dirty="0"/>
            </a:p>
          </p:txBody>
        </p:sp>
        <p:sp>
          <p:nvSpPr>
            <p:cNvPr id="6" name="四角形: 角を丸くする 5">
              <a:extLst>
                <a:ext uri="{FF2B5EF4-FFF2-40B4-BE49-F238E27FC236}">
                  <a16:creationId xmlns:a16="http://schemas.microsoft.com/office/drawing/2014/main" id="{1FE12950-A79B-D102-AFCE-6DCE70FB1EB9}"/>
                </a:ext>
              </a:extLst>
            </p:cNvPr>
            <p:cNvSpPr/>
            <p:nvPr/>
          </p:nvSpPr>
          <p:spPr>
            <a:xfrm>
              <a:off x="2157321" y="933566"/>
              <a:ext cx="8304028" cy="5006757"/>
            </a:xfrm>
            <a:prstGeom prst="round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8800" dirty="0"/>
                <a:t>なぜこの機能をいれたか</a:t>
              </a:r>
              <a:endParaRPr kumimoji="1" lang="ja-JP" altLang="en-US" sz="8800" dirty="0"/>
            </a:p>
          </p:txBody>
        </p:sp>
      </p:grpSp>
      <p:sp>
        <p:nvSpPr>
          <p:cNvPr id="10" name="爆発: 14 pt 9">
            <a:extLst>
              <a:ext uri="{FF2B5EF4-FFF2-40B4-BE49-F238E27FC236}">
                <a16:creationId xmlns:a16="http://schemas.microsoft.com/office/drawing/2014/main" id="{0EEA413F-BC7E-1B7B-2BE6-01A50E0B7258}"/>
              </a:ext>
            </a:extLst>
          </p:cNvPr>
          <p:cNvSpPr/>
          <p:nvPr/>
        </p:nvSpPr>
        <p:spPr>
          <a:xfrm rot="744715">
            <a:off x="342388" y="200641"/>
            <a:ext cx="13309422" cy="6508900"/>
          </a:xfrm>
          <a:prstGeom prst="irregularSeal2">
            <a:avLst/>
          </a:prstGeom>
          <a:solidFill>
            <a:schemeClr val="accent1">
              <a:lumMod val="75000"/>
            </a:schemeClr>
          </a:solid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5400" b="1" dirty="0"/>
              <a:t>ほめてほしいから</a:t>
            </a:r>
            <a:endParaRPr lang="en-US" altLang="ja-JP" sz="5400" b="1" dirty="0"/>
          </a:p>
          <a:p>
            <a:pPr algn="ctr"/>
            <a:r>
              <a:rPr kumimoji="1" lang="ja-JP" altLang="en-US" sz="2000" b="1" dirty="0"/>
              <a:t>罵っても欲しいです</a:t>
            </a:r>
            <a:r>
              <a:rPr kumimoji="1" lang="en-US" altLang="ja-JP" sz="2000" b="1" dirty="0"/>
              <a:t>…</a:t>
            </a:r>
            <a:endParaRPr kumimoji="1" lang="ja-JP" altLang="en-US" sz="2000" b="1" dirty="0"/>
          </a:p>
        </p:txBody>
      </p:sp>
    </p:spTree>
    <p:extLst>
      <p:ext uri="{BB962C8B-B14F-4D97-AF65-F5344CB8AC3E}">
        <p14:creationId xmlns:p14="http://schemas.microsoft.com/office/powerpoint/2010/main" val="270008210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inVertical)">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1"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xit" presetSubtype="0" fill="hold" grpId="2" nodeType="withEffect">
                                  <p:stCondLst>
                                    <p:cond delay="0"/>
                                  </p:stCondLst>
                                  <p:childTnLst>
                                    <p:animEffect transition="out" filter="fade">
                                      <p:cBhvr>
                                        <p:cTn id="32" dur="500"/>
                                        <p:tgtEl>
                                          <p:spTgt spid="24"/>
                                        </p:tgtEl>
                                      </p:cBhvr>
                                    </p:animEffect>
                                    <p:set>
                                      <p:cBhvr>
                                        <p:cTn id="33" dur="1" fill="hold">
                                          <p:stCondLst>
                                            <p:cond delay="499"/>
                                          </p:stCondLst>
                                        </p:cTn>
                                        <p:tgtEl>
                                          <p:spTgt spid="24"/>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par>
                                <p:cTn id="37" presetID="16" presetClass="entr" presetSubtype="21"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barn(inVertical)">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500" fill="hold"/>
                                        <p:tgtEl>
                                          <p:spTgt spid="9"/>
                                        </p:tgtEl>
                                        <p:attrNameLst>
                                          <p:attrName>ppt_x</p:attrName>
                                        </p:attrNameLst>
                                      </p:cBhvr>
                                      <p:tavLst>
                                        <p:tav tm="0">
                                          <p:val>
                                            <p:strVal val="#ppt_x"/>
                                          </p:val>
                                        </p:tav>
                                        <p:tav tm="100000">
                                          <p:val>
                                            <p:strVal val="#ppt_x"/>
                                          </p:val>
                                        </p:tav>
                                      </p:tavLst>
                                    </p:anim>
                                    <p:anim calcmode="lin" valueType="num">
                                      <p:cBhvr additive="base">
                                        <p:cTn id="5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p:cTn id="60" dur="500" fill="hold"/>
                                        <p:tgtEl>
                                          <p:spTgt spid="10"/>
                                        </p:tgtEl>
                                        <p:attrNameLst>
                                          <p:attrName>ppt_w</p:attrName>
                                        </p:attrNameLst>
                                      </p:cBhvr>
                                      <p:tavLst>
                                        <p:tav tm="0">
                                          <p:val>
                                            <p:fltVal val="0"/>
                                          </p:val>
                                        </p:tav>
                                        <p:tav tm="100000">
                                          <p:val>
                                            <p:strVal val="#ppt_w"/>
                                          </p:val>
                                        </p:tav>
                                      </p:tavLst>
                                    </p:anim>
                                    <p:anim calcmode="lin" valueType="num">
                                      <p:cBhvr>
                                        <p:cTn id="61" dur="500" fill="hold"/>
                                        <p:tgtEl>
                                          <p:spTgt spid="10"/>
                                        </p:tgtEl>
                                        <p:attrNameLst>
                                          <p:attrName>ppt_h</p:attrName>
                                        </p:attrNameLst>
                                      </p:cBhvr>
                                      <p:tavLst>
                                        <p:tav tm="0">
                                          <p:val>
                                            <p:fltVal val="0"/>
                                          </p:val>
                                        </p:tav>
                                        <p:tav tm="100000">
                                          <p:val>
                                            <p:strVal val="#ppt_h"/>
                                          </p:val>
                                        </p:tav>
                                      </p:tavLst>
                                    </p:anim>
                                    <p:animEffect transition="in" filter="fade">
                                      <p:cBhvr>
                                        <p:cTn id="6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P spid="8" grpId="0" animBg="1"/>
      <p:bldP spid="8" grpId="1" animBg="1"/>
      <p:bldP spid="24" grpId="1" animBg="1"/>
      <p:bldP spid="24" grpId="2" animBg="1"/>
      <p:bldP spid="32" grpId="0" animBg="1"/>
      <p:bldP spid="27"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063577F-2949-C31E-B4B0-5E250230F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17E4A51B-BAF6-3729-A2C0-89331F2FB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65" y="-318"/>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40000">
                <a:schemeClr val="bg2"/>
              </a:gs>
              <a:gs pos="100000">
                <a:schemeClr val="accent1">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72BA66A5-9D69-833F-ACAF-7FCCAEBE3CDC}"/>
              </a:ext>
            </a:extLst>
          </p:cNvPr>
          <p:cNvSpPr>
            <a:spLocks noGrp="1"/>
          </p:cNvSpPr>
          <p:nvPr>
            <p:ph type="title"/>
          </p:nvPr>
        </p:nvSpPr>
        <p:spPr>
          <a:xfrm>
            <a:off x="2464313" y="2850173"/>
            <a:ext cx="8172864" cy="1545461"/>
          </a:xfrm>
        </p:spPr>
        <p:txBody>
          <a:bodyPr anchor="t">
            <a:noAutofit/>
          </a:bodyPr>
          <a:lstStyle/>
          <a:p>
            <a:r>
              <a:rPr kumimoji="1" lang="ja-JP" altLang="en-US" sz="9600" dirty="0">
                <a:solidFill>
                  <a:schemeClr val="accent1">
                    <a:lumMod val="60000"/>
                    <a:lumOff val="40000"/>
                  </a:schemeClr>
                </a:solidFill>
                <a:effectLst>
                  <a:reflection blurRad="6350" stA="60000" endA="900" endPos="58000" dir="5400000" sy="-100000" algn="bl" rotWithShape="0"/>
                </a:effectLst>
                <a:latin typeface="BIZ UDゴシック" panose="020B0400000000000000" pitchFamily="49" charset="-128"/>
                <a:ea typeface="BIZ UDゴシック" panose="020B0400000000000000" pitchFamily="49" charset="-128"/>
              </a:rPr>
              <a:t>その他の機能</a:t>
            </a:r>
          </a:p>
        </p:txBody>
      </p:sp>
      <p:pic>
        <p:nvPicPr>
          <p:cNvPr id="11" name="図 10" descr="グラフィカル ユーザー インターフェイス&#10;&#10;自動的に生成された説明">
            <a:extLst>
              <a:ext uri="{FF2B5EF4-FFF2-40B4-BE49-F238E27FC236}">
                <a16:creationId xmlns:a16="http://schemas.microsoft.com/office/drawing/2014/main" id="{4B1BCFEE-1495-F0B0-5F8C-2B8934B281B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62244" y="1752442"/>
            <a:ext cx="8750615" cy="2462562"/>
          </a:xfrm>
          <a:prstGeom prst="rect">
            <a:avLst/>
          </a:prstGeom>
        </p:spPr>
      </p:pic>
      <p:sp>
        <p:nvSpPr>
          <p:cNvPr id="23" name="タイトル 1">
            <a:extLst>
              <a:ext uri="{FF2B5EF4-FFF2-40B4-BE49-F238E27FC236}">
                <a16:creationId xmlns:a16="http://schemas.microsoft.com/office/drawing/2014/main" id="{65F70747-1982-A5E5-BF5E-8B15B49D9C6A}"/>
              </a:ext>
            </a:extLst>
          </p:cNvPr>
          <p:cNvSpPr txBox="1">
            <a:spLocks/>
          </p:cNvSpPr>
          <p:nvPr/>
        </p:nvSpPr>
        <p:spPr>
          <a:xfrm>
            <a:off x="431726" y="714595"/>
            <a:ext cx="2243222" cy="12915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ltLang="ja-JP" sz="8000" dirty="0">
                <a:solidFill>
                  <a:schemeClr val="bg1"/>
                </a:solidFill>
                <a:effectLst>
                  <a:reflection blurRad="6350" stA="60000" endA="900" endPos="58000" dir="5400000" sy="-100000" algn="bl" rotWithShape="0"/>
                </a:effectLst>
                <a:latin typeface="BIZ UDゴシック" panose="020B0400000000000000" pitchFamily="49" charset="-128"/>
                <a:ea typeface="BIZ UDゴシック" panose="020B0400000000000000" pitchFamily="49" charset="-128"/>
              </a:rPr>
              <a:t>EX</a:t>
            </a:r>
            <a:endParaRPr kumimoji="1" lang="ja-JP" altLang="en-US" sz="8000" dirty="0">
              <a:solidFill>
                <a:schemeClr val="bg1"/>
              </a:solidFill>
              <a:effectLst>
                <a:reflection blurRad="6350" stA="60000" endA="900" endPos="58000" dir="5400000" sy="-100000" algn="bl" rotWithShape="0"/>
              </a:effectLst>
              <a:latin typeface="BIZ UDゴシック" panose="020B0400000000000000" pitchFamily="49" charset="-128"/>
              <a:ea typeface="BIZ UDゴシック" panose="020B0400000000000000" pitchFamily="49" charset="-128"/>
            </a:endParaRPr>
          </a:p>
        </p:txBody>
      </p:sp>
      <p:sp>
        <p:nvSpPr>
          <p:cNvPr id="8" name="吹き出し: 折線 7">
            <a:extLst>
              <a:ext uri="{FF2B5EF4-FFF2-40B4-BE49-F238E27FC236}">
                <a16:creationId xmlns:a16="http://schemas.microsoft.com/office/drawing/2014/main" id="{27C12637-4AF1-0BC6-F003-C86C7150B0A3}"/>
              </a:ext>
            </a:extLst>
          </p:cNvPr>
          <p:cNvSpPr/>
          <p:nvPr/>
        </p:nvSpPr>
        <p:spPr>
          <a:xfrm>
            <a:off x="1541329" y="3103911"/>
            <a:ext cx="2995863" cy="3479048"/>
          </a:xfrm>
          <a:prstGeom prst="borderCallout2">
            <a:avLst>
              <a:gd name="adj1" fmla="val 77342"/>
              <a:gd name="adj2" fmla="val 102511"/>
              <a:gd name="adj3" fmla="val 77445"/>
              <a:gd name="adj4" fmla="val 119076"/>
              <a:gd name="adj5" fmla="val 18842"/>
              <a:gd name="adj6" fmla="val 163774"/>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ja-JP" sz="4400" b="1" dirty="0">
              <a:latin typeface="BIZ UDゴシック" panose="020B0400000000000000" pitchFamily="49" charset="-128"/>
              <a:ea typeface="BIZ UDゴシック" panose="020B0400000000000000" pitchFamily="49" charset="-128"/>
            </a:endParaRPr>
          </a:p>
          <a:p>
            <a:pPr algn="ctr"/>
            <a:r>
              <a:rPr kumimoji="1" lang="ja-JP" altLang="en-US" sz="4400" b="1" kern="1200" dirty="0">
                <a:latin typeface="BIZ UDゴシック" panose="020B0400000000000000" pitchFamily="49" charset="-128"/>
                <a:ea typeface="BIZ UDゴシック" panose="020B0400000000000000" pitchFamily="49" charset="-128"/>
              </a:rPr>
              <a:t>選択確認</a:t>
            </a:r>
            <a:endParaRPr kumimoji="1" lang="en-US" altLang="ja-JP" sz="4400" b="1" kern="1200" dirty="0">
              <a:latin typeface="BIZ UDゴシック" panose="020B0400000000000000" pitchFamily="49" charset="-128"/>
              <a:ea typeface="BIZ UDゴシック" panose="020B0400000000000000" pitchFamily="49" charset="-128"/>
            </a:endParaRPr>
          </a:p>
          <a:p>
            <a:pPr algn="ctr"/>
            <a:r>
              <a:rPr kumimoji="1" lang="ja-JP" altLang="en-US" sz="2000" b="1" kern="1200" dirty="0">
                <a:solidFill>
                  <a:schemeClr val="bg1"/>
                </a:solidFill>
                <a:latin typeface="BIZ UDゴシック" panose="020B0400000000000000" pitchFamily="49" charset="-128"/>
                <a:ea typeface="BIZ UDゴシック" panose="020B0400000000000000" pitchFamily="49" charset="-128"/>
              </a:rPr>
              <a:t>ユーザーの選択時には、確認のダイアログボックスが出るため、ユーザーに誤操作がないか確認を促している</a:t>
            </a:r>
          </a:p>
          <a:p>
            <a:pPr algn="ctr"/>
            <a:endParaRPr kumimoji="1" lang="en-US" altLang="ja-JP" sz="4400" b="0" i="0" u="none" strike="noStrike" kern="1200" cap="none" spc="0" normalizeH="0" baseline="0" noProof="0" dirty="0">
              <a:ln>
                <a:noFill/>
              </a:ln>
              <a:solidFill>
                <a:srgbClr val="FFFFFF"/>
              </a:solidFill>
              <a:effectLst/>
              <a:uLnTx/>
              <a:uFillTx/>
              <a:latin typeface="BIZ UDゴシック" panose="020B0400000000000000" pitchFamily="49" charset="-128"/>
              <a:ea typeface="BIZ UDゴシック" panose="020B0400000000000000" pitchFamily="49" charset="-128"/>
              <a:cs typeface="+mn-cs"/>
            </a:endParaRPr>
          </a:p>
        </p:txBody>
      </p:sp>
      <p:grpSp>
        <p:nvGrpSpPr>
          <p:cNvPr id="25" name="グループ化 24">
            <a:extLst>
              <a:ext uri="{FF2B5EF4-FFF2-40B4-BE49-F238E27FC236}">
                <a16:creationId xmlns:a16="http://schemas.microsoft.com/office/drawing/2014/main" id="{E015C457-07A7-52F0-5BEB-12912E9BAD82}"/>
              </a:ext>
            </a:extLst>
          </p:cNvPr>
          <p:cNvGrpSpPr/>
          <p:nvPr/>
        </p:nvGrpSpPr>
        <p:grpSpPr>
          <a:xfrm>
            <a:off x="1918787" y="2411393"/>
            <a:ext cx="8599296" cy="2440428"/>
            <a:chOff x="1918787" y="2411393"/>
            <a:chExt cx="8599296" cy="2440428"/>
          </a:xfrm>
        </p:grpSpPr>
        <p:grpSp>
          <p:nvGrpSpPr>
            <p:cNvPr id="21" name="グループ化 20">
              <a:extLst>
                <a:ext uri="{FF2B5EF4-FFF2-40B4-BE49-F238E27FC236}">
                  <a16:creationId xmlns:a16="http://schemas.microsoft.com/office/drawing/2014/main" id="{9FAB8603-AE2B-8966-95E1-4B6E1AA54B37}"/>
                </a:ext>
              </a:extLst>
            </p:cNvPr>
            <p:cNvGrpSpPr/>
            <p:nvPr/>
          </p:nvGrpSpPr>
          <p:grpSpPr>
            <a:xfrm>
              <a:off x="1918787" y="2411393"/>
              <a:ext cx="8599296" cy="2440428"/>
              <a:chOff x="5140814" y="4633520"/>
              <a:chExt cx="6602007" cy="1695382"/>
            </a:xfrm>
          </p:grpSpPr>
          <p:sp>
            <p:nvSpPr>
              <p:cNvPr id="20" name="正方形/長方形 19">
                <a:extLst>
                  <a:ext uri="{FF2B5EF4-FFF2-40B4-BE49-F238E27FC236}">
                    <a16:creationId xmlns:a16="http://schemas.microsoft.com/office/drawing/2014/main" id="{56083926-B2EC-3FF0-87FB-9BAAE2091B6D}"/>
                  </a:ext>
                </a:extLst>
              </p:cNvPr>
              <p:cNvSpPr/>
              <p:nvPr/>
            </p:nvSpPr>
            <p:spPr>
              <a:xfrm>
                <a:off x="5140814" y="4633520"/>
                <a:ext cx="6602007" cy="169538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a:extLst>
                  <a:ext uri="{FF2B5EF4-FFF2-40B4-BE49-F238E27FC236}">
                    <a16:creationId xmlns:a16="http://schemas.microsoft.com/office/drawing/2014/main" id="{C46DADFD-F11D-7523-8E4D-1A286324B1E1}"/>
                  </a:ext>
                </a:extLst>
              </p:cNvPr>
              <p:cNvGrpSpPr/>
              <p:nvPr/>
            </p:nvGrpSpPr>
            <p:grpSpPr>
              <a:xfrm>
                <a:off x="5229056" y="4727905"/>
                <a:ext cx="6453607" cy="1459455"/>
                <a:chOff x="3268420" y="5092737"/>
                <a:chExt cx="5907412" cy="1239267"/>
              </a:xfrm>
              <a:solidFill>
                <a:schemeClr val="bg1"/>
              </a:solidFill>
            </p:grpSpPr>
            <p:sp>
              <p:nvSpPr>
                <p:cNvPr id="13" name="テキスト ボックス 12">
                  <a:extLst>
                    <a:ext uri="{FF2B5EF4-FFF2-40B4-BE49-F238E27FC236}">
                      <a16:creationId xmlns:a16="http://schemas.microsoft.com/office/drawing/2014/main" id="{72727BB2-AFD8-9A13-F4CE-0B68578B6953}"/>
                    </a:ext>
                  </a:extLst>
                </p:cNvPr>
                <p:cNvSpPr txBox="1"/>
                <p:nvPr/>
              </p:nvSpPr>
              <p:spPr>
                <a:xfrm>
                  <a:off x="3383421" y="6023358"/>
                  <a:ext cx="1707968" cy="308646"/>
                </a:xfrm>
                <a:prstGeom prst="rect">
                  <a:avLst/>
                </a:prstGeom>
                <a:grpFill/>
              </p:spPr>
              <p:txBody>
                <a:bodyPr wrap="square" rtlCol="0">
                  <a:spAutoFit/>
                </a:bodyPr>
                <a:lstStyle/>
                <a:p>
                  <a:r>
                    <a:rPr lang="en-US" altLang="ja-JP" sz="2800" b="1" i="0" dirty="0">
                      <a:solidFill>
                        <a:srgbClr val="1D1C1D"/>
                      </a:solidFill>
                      <a:effectLst/>
                      <a:highlight>
                        <a:srgbClr val="F8F8F8"/>
                      </a:highlight>
                      <a:latin typeface="NotoSansJP"/>
                    </a:rPr>
                    <a:t>P@ssw0rd123</a:t>
                  </a:r>
                  <a:r>
                    <a:rPr lang="en-US" altLang="ja-JP" sz="2800" b="0" i="0" dirty="0">
                      <a:solidFill>
                        <a:srgbClr val="1D1C1D"/>
                      </a:solidFill>
                      <a:effectLst/>
                      <a:highlight>
                        <a:srgbClr val="F8F8F8"/>
                      </a:highlight>
                      <a:latin typeface="NotoSansJP"/>
                    </a:rPr>
                    <a:t>!</a:t>
                  </a:r>
                  <a:endParaRPr kumimoji="1" lang="ja-JP" altLang="en-US" sz="2800" dirty="0"/>
                </a:p>
              </p:txBody>
            </p:sp>
            <p:sp>
              <p:nvSpPr>
                <p:cNvPr id="14" name="テキスト ボックス 13">
                  <a:extLst>
                    <a:ext uri="{FF2B5EF4-FFF2-40B4-BE49-F238E27FC236}">
                      <a16:creationId xmlns:a16="http://schemas.microsoft.com/office/drawing/2014/main" id="{0DF6F958-1F0A-4EE2-546C-45D497D071F5}"/>
                    </a:ext>
                  </a:extLst>
                </p:cNvPr>
                <p:cNvSpPr txBox="1"/>
                <p:nvPr/>
              </p:nvSpPr>
              <p:spPr>
                <a:xfrm>
                  <a:off x="3268420" y="5609722"/>
                  <a:ext cx="1984866" cy="308646"/>
                </a:xfrm>
                <a:prstGeom prst="rect">
                  <a:avLst/>
                </a:prstGeom>
                <a:grpFill/>
              </p:spPr>
              <p:txBody>
                <a:bodyPr wrap="square" rtlCol="0">
                  <a:spAutoFit/>
                </a:bodyPr>
                <a:lstStyle/>
                <a:p>
                  <a:r>
                    <a:rPr lang="en-US" altLang="ja-JP" sz="2800" b="1" i="0" dirty="0">
                      <a:solidFill>
                        <a:srgbClr val="1D1C1D"/>
                      </a:solidFill>
                      <a:effectLst/>
                      <a:highlight>
                        <a:srgbClr val="F8F8F8"/>
                      </a:highlight>
                      <a:latin typeface="NotoSansJP"/>
                    </a:rPr>
                    <a:t>S3cureP@ssw0rd</a:t>
                  </a:r>
                  <a:endParaRPr kumimoji="1" lang="ja-JP" altLang="en-US" sz="2800" b="1" dirty="0"/>
                </a:p>
              </p:txBody>
            </p:sp>
            <p:pic>
              <p:nvPicPr>
                <p:cNvPr id="15" name="図 14" descr="カレンダー&#10;&#10;自動的に生成された説明">
                  <a:extLst>
                    <a:ext uri="{FF2B5EF4-FFF2-40B4-BE49-F238E27FC236}">
                      <a16:creationId xmlns:a16="http://schemas.microsoft.com/office/drawing/2014/main" id="{19B80B00-65AC-2338-E296-57C34B81054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796597" y="5654282"/>
                  <a:ext cx="3379235" cy="676268"/>
                </a:xfrm>
                <a:prstGeom prst="rect">
                  <a:avLst/>
                </a:prstGeom>
                <a:grpFill/>
              </p:spPr>
            </p:pic>
            <p:sp>
              <p:nvSpPr>
                <p:cNvPr id="16" name="テキスト ボックス 15">
                  <a:extLst>
                    <a:ext uri="{FF2B5EF4-FFF2-40B4-BE49-F238E27FC236}">
                      <a16:creationId xmlns:a16="http://schemas.microsoft.com/office/drawing/2014/main" id="{EC784573-E425-538F-F60C-70B40678EB57}"/>
                    </a:ext>
                  </a:extLst>
                </p:cNvPr>
                <p:cNvSpPr txBox="1"/>
                <p:nvPr/>
              </p:nvSpPr>
              <p:spPr>
                <a:xfrm>
                  <a:off x="3306485" y="5115801"/>
                  <a:ext cx="1869252" cy="272335"/>
                </a:xfrm>
                <a:prstGeom prst="rect">
                  <a:avLst/>
                </a:prstGeom>
                <a:grpFill/>
              </p:spPr>
              <p:txBody>
                <a:bodyPr wrap="square" rtlCol="0">
                  <a:spAutoFit/>
                </a:bodyPr>
                <a:lstStyle/>
                <a:p>
                  <a:r>
                    <a:rPr lang="ja-JP" altLang="en-US" sz="2400" b="1" dirty="0"/>
                    <a:t>元のパスワード</a:t>
                  </a:r>
                  <a:endParaRPr kumimoji="1" lang="ja-JP" altLang="en-US" sz="2400" b="1" dirty="0"/>
                </a:p>
              </p:txBody>
            </p:sp>
            <p:sp>
              <p:nvSpPr>
                <p:cNvPr id="18" name="テキスト ボックス 17">
                  <a:extLst>
                    <a:ext uri="{FF2B5EF4-FFF2-40B4-BE49-F238E27FC236}">
                      <a16:creationId xmlns:a16="http://schemas.microsoft.com/office/drawing/2014/main" id="{371CECD8-95B5-30D7-94BE-D009312E0FDD}"/>
                    </a:ext>
                  </a:extLst>
                </p:cNvPr>
                <p:cNvSpPr txBox="1"/>
                <p:nvPr/>
              </p:nvSpPr>
              <p:spPr>
                <a:xfrm>
                  <a:off x="6859458" y="5092737"/>
                  <a:ext cx="1971817" cy="308646"/>
                </a:xfrm>
                <a:prstGeom prst="rect">
                  <a:avLst/>
                </a:prstGeom>
                <a:grpFill/>
              </p:spPr>
              <p:txBody>
                <a:bodyPr wrap="square" rtlCol="0">
                  <a:spAutoFit/>
                </a:bodyPr>
                <a:lstStyle/>
                <a:p>
                  <a:r>
                    <a:rPr kumimoji="1" lang="ja-JP" altLang="en-US" sz="2800" b="1" dirty="0"/>
                    <a:t>ハッシュ化後</a:t>
                  </a:r>
                </a:p>
              </p:txBody>
            </p:sp>
          </p:grpSp>
        </p:grpSp>
        <p:sp>
          <p:nvSpPr>
            <p:cNvPr id="22" name="矢印: 右 21">
              <a:extLst>
                <a:ext uri="{FF2B5EF4-FFF2-40B4-BE49-F238E27FC236}">
                  <a16:creationId xmlns:a16="http://schemas.microsoft.com/office/drawing/2014/main" id="{F3B7C778-13B5-0393-FC9D-F4B9D47E5D93}"/>
                </a:ext>
              </a:extLst>
            </p:cNvPr>
            <p:cNvSpPr/>
            <p:nvPr/>
          </p:nvSpPr>
          <p:spPr>
            <a:xfrm>
              <a:off x="4894680" y="3790844"/>
              <a:ext cx="443831" cy="5232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吹き出し: 折線 23">
            <a:extLst>
              <a:ext uri="{FF2B5EF4-FFF2-40B4-BE49-F238E27FC236}">
                <a16:creationId xmlns:a16="http://schemas.microsoft.com/office/drawing/2014/main" id="{4A34EAA5-77AB-05AB-3090-C891D39F06EC}"/>
              </a:ext>
            </a:extLst>
          </p:cNvPr>
          <p:cNvSpPr/>
          <p:nvPr/>
        </p:nvSpPr>
        <p:spPr>
          <a:xfrm>
            <a:off x="8682627" y="436687"/>
            <a:ext cx="3294258" cy="2233534"/>
          </a:xfrm>
          <a:prstGeom prst="borderCallout2">
            <a:avLst>
              <a:gd name="adj1" fmla="val 76650"/>
              <a:gd name="adj2" fmla="val -7128"/>
              <a:gd name="adj3" fmla="val 77099"/>
              <a:gd name="adj4" fmla="val -20683"/>
              <a:gd name="adj5" fmla="val 94669"/>
              <a:gd name="adj6" fmla="val -46419"/>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ja-JP" sz="4400" b="1" dirty="0">
              <a:latin typeface="BIZ UDゴシック" panose="020B0400000000000000" pitchFamily="49" charset="-128"/>
              <a:ea typeface="BIZ UDゴシック" panose="020B0400000000000000" pitchFamily="49" charset="-128"/>
            </a:endParaRPr>
          </a:p>
          <a:p>
            <a:pPr algn="ctr"/>
            <a:r>
              <a:rPr lang="ja-JP" altLang="en-US" sz="4400" b="1" dirty="0">
                <a:latin typeface="BIZ UDゴシック" panose="020B0400000000000000" pitchFamily="49" charset="-128"/>
                <a:ea typeface="BIZ UDゴシック" panose="020B0400000000000000" pitchFamily="49" charset="-128"/>
              </a:rPr>
              <a:t>ハッシュ化</a:t>
            </a:r>
            <a:endParaRPr kumimoji="1" lang="en-US" altLang="ja-JP" sz="4400" b="1" kern="1200" dirty="0">
              <a:latin typeface="BIZ UDゴシック" panose="020B0400000000000000" pitchFamily="49" charset="-128"/>
              <a:ea typeface="BIZ UDゴシック" panose="020B0400000000000000" pitchFamily="49" charset="-128"/>
            </a:endParaRPr>
          </a:p>
          <a:p>
            <a:pPr algn="ctr"/>
            <a:r>
              <a:rPr lang="ja-JP" altLang="en-US" sz="2000" b="1" dirty="0">
                <a:solidFill>
                  <a:schemeClr val="bg1"/>
                </a:solidFill>
                <a:latin typeface="BIZ UDゴシック" panose="020B0400000000000000" pitchFamily="49" charset="-128"/>
                <a:ea typeface="BIZ UDゴシック" panose="020B0400000000000000" pitchFamily="49" charset="-128"/>
              </a:rPr>
              <a:t>パスワードをハッシュ化して保存するため、安全に保管できる</a:t>
            </a:r>
          </a:p>
          <a:p>
            <a:pPr algn="ctr"/>
            <a:endParaRPr kumimoji="1" lang="en-US" altLang="ja-JP" sz="4400" b="0" i="0" u="none" strike="noStrike" kern="1200" cap="none" spc="0" normalizeH="0" baseline="0" noProof="0" dirty="0">
              <a:ln>
                <a:noFill/>
              </a:ln>
              <a:solidFill>
                <a:srgbClr val="FFFFFF"/>
              </a:solidFill>
              <a:effectLst/>
              <a:uLnTx/>
              <a:uFillTx/>
              <a:latin typeface="BIZ UDゴシック" panose="020B0400000000000000" pitchFamily="49" charset="-128"/>
              <a:ea typeface="BIZ UDゴシック" panose="020B0400000000000000" pitchFamily="49" charset="-128"/>
              <a:cs typeface="+mn-cs"/>
            </a:endParaRPr>
          </a:p>
        </p:txBody>
      </p:sp>
    </p:spTree>
    <p:extLst>
      <p:ext uri="{BB962C8B-B14F-4D97-AF65-F5344CB8AC3E}">
        <p14:creationId xmlns:p14="http://schemas.microsoft.com/office/powerpoint/2010/main" val="401527727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16" presetClass="entr" presetSubtype="21"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arn(inVertical)">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P spid="8" grpId="0" animBg="1"/>
      <p:bldP spid="8" grpId="1"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C4F049F8-87E1-403E-2A50-2F4544BF8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パステルで花びらの抽象的なデザイン">
            <a:extLst>
              <a:ext uri="{FF2B5EF4-FFF2-40B4-BE49-F238E27FC236}">
                <a16:creationId xmlns:a16="http://schemas.microsoft.com/office/drawing/2014/main" id="{3CCBAD65-A949-D864-A308-CEEFDD4F489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0"/>
            <a:ext cx="12191979" cy="6857989"/>
          </a:xfrm>
          <a:prstGeom prst="rect">
            <a:avLst/>
          </a:prstGeom>
        </p:spPr>
      </p:pic>
      <p:sp>
        <p:nvSpPr>
          <p:cNvPr id="22" name="Freeform: Shape 21">
            <a:extLst>
              <a:ext uri="{FF2B5EF4-FFF2-40B4-BE49-F238E27FC236}">
                <a16:creationId xmlns:a16="http://schemas.microsoft.com/office/drawing/2014/main" id="{DD29B6E1-6E86-A1A0-2491-E5B84B3AA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1035555" y="1445436"/>
            <a:ext cx="11191887" cy="5509960"/>
          </a:xfrm>
          <a:custGeom>
            <a:avLst/>
            <a:gdLst>
              <a:gd name="connsiteX0" fmla="*/ 75794 w 11191887"/>
              <a:gd name="connsiteY0" fmla="*/ 5509960 h 5509960"/>
              <a:gd name="connsiteX1" fmla="*/ 11191887 w 11191887"/>
              <a:gd name="connsiteY1" fmla="*/ 5315928 h 5509960"/>
              <a:gd name="connsiteX2" fmla="*/ 5163097 w 11191887"/>
              <a:gd name="connsiteY2" fmla="*/ 753031 h 5509960"/>
              <a:gd name="connsiteX3" fmla="*/ 5078820 w 11191887"/>
              <a:gd name="connsiteY3" fmla="*/ 692507 h 5509960"/>
              <a:gd name="connsiteX4" fmla="*/ 2926071 w 11191887"/>
              <a:gd name="connsiteY4" fmla="*/ 1150 h 5509960"/>
              <a:gd name="connsiteX5" fmla="*/ 2692814 w 11191887"/>
              <a:gd name="connsiteY5" fmla="*/ 2336 h 5509960"/>
              <a:gd name="connsiteX6" fmla="*/ 95718 w 11191887"/>
              <a:gd name="connsiteY6" fmla="*/ 1073885 h 5509960"/>
              <a:gd name="connsiteX7" fmla="*/ 0 w 11191887"/>
              <a:gd name="connsiteY7" fmla="*/ 1167726 h 550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91887" h="5509960">
                <a:moveTo>
                  <a:pt x="75794" y="5509960"/>
                </a:moveTo>
                <a:lnTo>
                  <a:pt x="11191887" y="5315928"/>
                </a:lnTo>
                <a:lnTo>
                  <a:pt x="5163097" y="753031"/>
                </a:lnTo>
                <a:lnTo>
                  <a:pt x="5078820" y="692507"/>
                </a:lnTo>
                <a:cubicBezTo>
                  <a:pt x="4421358" y="245206"/>
                  <a:pt x="3672983" y="19009"/>
                  <a:pt x="2926071" y="1150"/>
                </a:cubicBezTo>
                <a:cubicBezTo>
                  <a:pt x="2848268" y="-711"/>
                  <a:pt x="2770480" y="-310"/>
                  <a:pt x="2692814" y="2336"/>
                </a:cubicBezTo>
                <a:cubicBezTo>
                  <a:pt x="1746244" y="34591"/>
                  <a:pt x="817542" y="400481"/>
                  <a:pt x="95718" y="1073885"/>
                </a:cubicBezTo>
                <a:lnTo>
                  <a:pt x="0" y="1167726"/>
                </a:lnTo>
                <a:close/>
              </a:path>
            </a:pathLst>
          </a:custGeom>
          <a:gradFill>
            <a:gsLst>
              <a:gs pos="23000">
                <a:schemeClr val="bg2">
                  <a:alpha val="40000"/>
                </a:schemeClr>
              </a:gs>
              <a:gs pos="100000">
                <a:schemeClr val="accent1">
                  <a:lumMod val="60000"/>
                  <a:lumOff val="40000"/>
                  <a:alpha val="75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668C7471-670B-4B18-D475-3FE22E738FC9}"/>
              </a:ext>
            </a:extLst>
          </p:cNvPr>
          <p:cNvSpPr>
            <a:spLocks noGrp="1"/>
          </p:cNvSpPr>
          <p:nvPr>
            <p:ph type="title"/>
          </p:nvPr>
        </p:nvSpPr>
        <p:spPr>
          <a:xfrm>
            <a:off x="5554554" y="2999465"/>
            <a:ext cx="5757182" cy="2215534"/>
          </a:xfrm>
        </p:spPr>
        <p:txBody>
          <a:bodyPr vert="horz" lIns="91440" tIns="45720" rIns="91440" bIns="45720" rtlCol="0" anchor="b">
            <a:normAutofit/>
          </a:bodyPr>
          <a:lstStyle/>
          <a:p>
            <a:pPr algn="r">
              <a:lnSpc>
                <a:spcPct val="100000"/>
              </a:lnSpc>
            </a:pPr>
            <a:r>
              <a:rPr kumimoji="1" lang="ja-JP" altLang="en-US" sz="4800" dirty="0"/>
              <a:t>キャラクター紹介</a:t>
            </a:r>
            <a:br>
              <a:rPr kumimoji="1" lang="en-US" altLang="ja-JP" sz="4800" dirty="0"/>
            </a:br>
            <a:endParaRPr kumimoji="1" lang="en-US" altLang="ja-JP" sz="4800" dirty="0"/>
          </a:p>
        </p:txBody>
      </p:sp>
    </p:spTree>
    <p:extLst>
      <p:ext uri="{BB962C8B-B14F-4D97-AF65-F5344CB8AC3E}">
        <p14:creationId xmlns:p14="http://schemas.microsoft.com/office/powerpoint/2010/main" val="300112912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pattFill prst="pct90">
          <a:fgClr>
            <a:srgbClr val="83DA59"/>
          </a:fgClr>
          <a:bgClr>
            <a:schemeClr val="bg1"/>
          </a:bgClr>
        </a:pattFill>
        <a:effectLst/>
      </p:bgPr>
    </p:bg>
    <p:spTree>
      <p:nvGrpSpPr>
        <p:cNvPr id="1" name=""/>
        <p:cNvGrpSpPr/>
        <p:nvPr/>
      </p:nvGrpSpPr>
      <p:grpSpPr>
        <a:xfrm>
          <a:off x="0" y="0"/>
          <a:ext cx="0" cy="0"/>
          <a:chOff x="0" y="0"/>
          <a:chExt cx="0" cy="0"/>
        </a:xfrm>
      </p:grpSpPr>
      <p:sp>
        <p:nvSpPr>
          <p:cNvPr id="7" name="スクロール: 縦 6">
            <a:extLst>
              <a:ext uri="{FF2B5EF4-FFF2-40B4-BE49-F238E27FC236}">
                <a16:creationId xmlns:a16="http://schemas.microsoft.com/office/drawing/2014/main" id="{EFBEB8D4-6D0B-4F3A-CB31-CCE30A68B069}"/>
              </a:ext>
            </a:extLst>
          </p:cNvPr>
          <p:cNvSpPr/>
          <p:nvPr/>
        </p:nvSpPr>
        <p:spPr>
          <a:xfrm>
            <a:off x="1192300" y="383723"/>
            <a:ext cx="5360900" cy="6061500"/>
          </a:xfrm>
          <a:prstGeom prst="verticalScroll">
            <a:avLst/>
          </a:prstGeom>
          <a:solidFill>
            <a:schemeClr val="bg2">
              <a:lumMod val="5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sp>
        <p:nvSpPr>
          <p:cNvPr id="17" name="テキスト ボックス 16">
            <a:extLst>
              <a:ext uri="{FF2B5EF4-FFF2-40B4-BE49-F238E27FC236}">
                <a16:creationId xmlns:a16="http://schemas.microsoft.com/office/drawing/2014/main" id="{AF7DC75A-7E83-4FC8-ABBF-2A70A3C413A3}"/>
              </a:ext>
            </a:extLst>
          </p:cNvPr>
          <p:cNvSpPr txBox="1"/>
          <p:nvPr/>
        </p:nvSpPr>
        <p:spPr>
          <a:xfrm rot="1439977">
            <a:off x="4852744" y="424996"/>
            <a:ext cx="6956094" cy="55092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800" b="0" i="0" u="none" strike="noStrike" kern="1200" cap="none" spc="0" normalizeH="0" baseline="0" noProof="0" dirty="0">
                <a:ln>
                  <a:noFill/>
                </a:ln>
                <a:solidFill>
                  <a:srgbClr val="FFFFFF"/>
                </a:solidFill>
                <a:effectLst/>
                <a:uLnTx/>
                <a:uFillTx/>
                <a:latin typeface="Neue Haas Grotesk Text Pro"/>
                <a:ea typeface="+mn-ea"/>
                <a:cs typeface="+mn-cs"/>
              </a:rPr>
              <a:t>なのだなのだなのだなのだなのだなのだなのだなのだ</a:t>
            </a:r>
          </a:p>
        </p:txBody>
      </p:sp>
      <p:sp>
        <p:nvSpPr>
          <p:cNvPr id="2" name="タイトル 1">
            <a:extLst>
              <a:ext uri="{FF2B5EF4-FFF2-40B4-BE49-F238E27FC236}">
                <a16:creationId xmlns:a16="http://schemas.microsoft.com/office/drawing/2014/main" id="{668C7471-670B-4B18-D475-3FE22E738FC9}"/>
              </a:ext>
            </a:extLst>
          </p:cNvPr>
          <p:cNvSpPr>
            <a:spLocks noGrp="1"/>
          </p:cNvSpPr>
          <p:nvPr>
            <p:ph type="title"/>
          </p:nvPr>
        </p:nvSpPr>
        <p:spPr>
          <a:xfrm>
            <a:off x="5271851" y="3414473"/>
            <a:ext cx="6093541" cy="2336046"/>
          </a:xfrm>
        </p:spPr>
        <p:txBody>
          <a:bodyPr vert="horz" lIns="91440" tIns="45720" rIns="91440" bIns="45720" rtlCol="0" anchor="b">
            <a:normAutofit/>
          </a:bodyPr>
          <a:lstStyle/>
          <a:p>
            <a:pPr algn="r"/>
            <a:br>
              <a:rPr kumimoji="1" lang="en-US" altLang="ja-JP" sz="5600" dirty="0"/>
            </a:br>
            <a:endParaRPr kumimoji="1" lang="en-US" altLang="ja-JP" sz="5600" dirty="0"/>
          </a:p>
        </p:txBody>
      </p:sp>
      <p:sp>
        <p:nvSpPr>
          <p:cNvPr id="12" name="スクロール: 縦 11">
            <a:extLst>
              <a:ext uri="{FF2B5EF4-FFF2-40B4-BE49-F238E27FC236}">
                <a16:creationId xmlns:a16="http://schemas.microsoft.com/office/drawing/2014/main" id="{E733CE95-8666-B45F-EBD7-4F7DA217BC44}"/>
              </a:ext>
            </a:extLst>
          </p:cNvPr>
          <p:cNvSpPr/>
          <p:nvPr/>
        </p:nvSpPr>
        <p:spPr>
          <a:xfrm>
            <a:off x="654890" y="292889"/>
            <a:ext cx="5679078" cy="6061500"/>
          </a:xfrm>
          <a:prstGeom prst="verticalScroll">
            <a:avLst/>
          </a:prstGeom>
          <a:solidFill>
            <a:schemeClr val="bg1">
              <a:lumMod val="95000"/>
            </a:schemeClr>
          </a:solidFill>
          <a:ln w="28575">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4800" b="1"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ずんだもん</a:t>
            </a:r>
            <a:endParaRPr kumimoji="1" lang="en-US" altLang="ja-JP" sz="4800" b="1"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ずんだ餅の妖精</a:t>
            </a:r>
            <a:endParaRPr kumimoji="1" lang="en-US" altLang="ja-JP"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　初期キャラクター</a:t>
            </a:r>
            <a:endParaRPr kumimoji="1" lang="en-US" altLang="ja-JP"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声質：子供っぽい高めの声</a:t>
            </a:r>
            <a:endParaRPr kumimoji="1" lang="en-US" altLang="ja-JP"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趣味：その辺をふらふらすること自分を大きく見せること。</a:t>
            </a:r>
            <a:endParaRPr kumimoji="1" lang="en-US" altLang="ja-JP"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誕生日：１２月５日</a:t>
            </a:r>
            <a:endParaRPr kumimoji="1" lang="en-US" altLang="ja-JP"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pic>
        <p:nvPicPr>
          <p:cNvPr id="10" name="図 9" descr="グラフィカル ユーザー インターフェイス が含まれている画像&#10;&#10;自動的に生成された説明">
            <a:extLst>
              <a:ext uri="{FF2B5EF4-FFF2-40B4-BE49-F238E27FC236}">
                <a16:creationId xmlns:a16="http://schemas.microsoft.com/office/drawing/2014/main" id="{0D1A762A-C9BD-D927-4CE1-DB2A793EE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3047" y="5025544"/>
            <a:ext cx="1839540" cy="1161696"/>
          </a:xfrm>
          <a:prstGeom prst="rect">
            <a:avLst/>
          </a:prstGeom>
        </p:spPr>
      </p:pic>
      <p:grpSp>
        <p:nvGrpSpPr>
          <p:cNvPr id="16" name="グループ化 15">
            <a:extLst>
              <a:ext uri="{FF2B5EF4-FFF2-40B4-BE49-F238E27FC236}">
                <a16:creationId xmlns:a16="http://schemas.microsoft.com/office/drawing/2014/main" id="{A87E6A84-057E-4EFF-CC91-1D425936DA5D}"/>
              </a:ext>
            </a:extLst>
          </p:cNvPr>
          <p:cNvGrpSpPr/>
          <p:nvPr/>
        </p:nvGrpSpPr>
        <p:grpSpPr>
          <a:xfrm>
            <a:off x="5597254" y="-751492"/>
            <a:ext cx="7767995" cy="8421131"/>
            <a:chOff x="5676563" y="-679877"/>
            <a:chExt cx="7767995" cy="8421131"/>
          </a:xfrm>
        </p:grpSpPr>
        <p:pic>
          <p:nvPicPr>
            <p:cNvPr id="8" name="図 7" descr="おもちゃ, 人形, ボール, グリーン が含まれている画像&#10;&#10;自動的に生成された説明">
              <a:extLst>
                <a:ext uri="{FF2B5EF4-FFF2-40B4-BE49-F238E27FC236}">
                  <a16:creationId xmlns:a16="http://schemas.microsoft.com/office/drawing/2014/main" id="{5270D2BB-F72F-67CB-BB2E-B258995966D4}"/>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5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712949" y="-679877"/>
              <a:ext cx="6731609" cy="8277903"/>
            </a:xfrm>
            <a:prstGeom prst="rect">
              <a:avLst/>
            </a:prstGeom>
            <a:noFill/>
          </p:spPr>
        </p:pic>
        <p:pic>
          <p:nvPicPr>
            <p:cNvPr id="11" name="図 10" descr="おもちゃ, 人形, ボール, グリーン が含まれている画像&#10;&#10;自動的に生成された説明">
              <a:extLst>
                <a:ext uri="{FF2B5EF4-FFF2-40B4-BE49-F238E27FC236}">
                  <a16:creationId xmlns:a16="http://schemas.microsoft.com/office/drawing/2014/main" id="{C0AE979B-C119-3EA5-836B-2F4E7DC10171}"/>
                </a:ext>
              </a:extLst>
            </p:cNvPr>
            <p:cNvPicPr>
              <a:picLocks noChangeAspect="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5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353098" y="-679877"/>
              <a:ext cx="6731609" cy="8277903"/>
            </a:xfrm>
            <a:prstGeom prst="rect">
              <a:avLst/>
            </a:prstGeom>
            <a:noFill/>
          </p:spPr>
        </p:pic>
        <p:pic>
          <p:nvPicPr>
            <p:cNvPr id="14" name="図 13" descr="おもちゃ, 人形, ボール, グリーン が含まれている画像&#10;&#10;自動的に生成された説明">
              <a:extLst>
                <a:ext uri="{FF2B5EF4-FFF2-40B4-BE49-F238E27FC236}">
                  <a16:creationId xmlns:a16="http://schemas.microsoft.com/office/drawing/2014/main" id="{D7875A62-63B1-ABCF-4DF5-84E6E4B586EB}"/>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11500"/>
                      </a14:imgEffect>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6032336" y="-608263"/>
              <a:ext cx="6731609" cy="8277903"/>
            </a:xfrm>
            <a:prstGeom prst="rect">
              <a:avLst/>
            </a:prstGeom>
            <a:noFill/>
          </p:spPr>
        </p:pic>
        <p:pic>
          <p:nvPicPr>
            <p:cNvPr id="6" name="図 5" descr="おもちゃ, 人形, ボール, グリーン が含まれている画像&#10;&#10;自動的に生成された説明">
              <a:extLst>
                <a:ext uri="{FF2B5EF4-FFF2-40B4-BE49-F238E27FC236}">
                  <a16:creationId xmlns:a16="http://schemas.microsoft.com/office/drawing/2014/main" id="{F32CE608-0DB7-CDE4-DD2B-2A4E7B74D9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6563" y="-536649"/>
              <a:ext cx="6731609" cy="8277903"/>
            </a:xfrm>
            <a:prstGeom prst="rect">
              <a:avLst/>
            </a:prstGeom>
          </p:spPr>
        </p:pic>
      </p:grpSp>
    </p:spTree>
    <p:extLst>
      <p:ext uri="{BB962C8B-B14F-4D97-AF65-F5344CB8AC3E}">
        <p14:creationId xmlns:p14="http://schemas.microsoft.com/office/powerpoint/2010/main" val="105693902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pattFill prst="pct90">
          <a:fgClr>
            <a:srgbClr val="FF9999"/>
          </a:fgClr>
          <a:bgClr>
            <a:schemeClr val="bg1"/>
          </a:bgClr>
        </a:pattFill>
        <a:effectLst/>
      </p:bgPr>
    </p:bg>
    <p:spTree>
      <p:nvGrpSpPr>
        <p:cNvPr id="1" name=""/>
        <p:cNvGrpSpPr/>
        <p:nvPr/>
      </p:nvGrpSpPr>
      <p:grpSpPr>
        <a:xfrm>
          <a:off x="0" y="0"/>
          <a:ext cx="0" cy="0"/>
          <a:chOff x="0" y="0"/>
          <a:chExt cx="0" cy="0"/>
        </a:xfrm>
      </p:grpSpPr>
      <p:sp>
        <p:nvSpPr>
          <p:cNvPr id="14" name="二等辺三角形 13">
            <a:extLst>
              <a:ext uri="{FF2B5EF4-FFF2-40B4-BE49-F238E27FC236}">
                <a16:creationId xmlns:a16="http://schemas.microsoft.com/office/drawing/2014/main" id="{D96C0C75-3F46-A2A4-8860-44A9D07A6CB3}"/>
              </a:ext>
            </a:extLst>
          </p:cNvPr>
          <p:cNvSpPr/>
          <p:nvPr/>
        </p:nvSpPr>
        <p:spPr>
          <a:xfrm>
            <a:off x="-12357" y="49427"/>
            <a:ext cx="12218000" cy="6805866"/>
          </a:xfrm>
          <a:custGeom>
            <a:avLst/>
            <a:gdLst>
              <a:gd name="connsiteX0" fmla="*/ 0 w 7398865"/>
              <a:gd name="connsiteY0" fmla="*/ 5458980 h 5458980"/>
              <a:gd name="connsiteX1" fmla="*/ 3699433 w 7398865"/>
              <a:gd name="connsiteY1" fmla="*/ 0 h 5458980"/>
              <a:gd name="connsiteX2" fmla="*/ 7398865 w 7398865"/>
              <a:gd name="connsiteY2" fmla="*/ 5458980 h 5458980"/>
              <a:gd name="connsiteX3" fmla="*/ 0 w 7398865"/>
              <a:gd name="connsiteY3" fmla="*/ 5458980 h 5458980"/>
              <a:gd name="connsiteX0" fmla="*/ 0 w 8708681"/>
              <a:gd name="connsiteY0" fmla="*/ 5458980 h 6188028"/>
              <a:gd name="connsiteX1" fmla="*/ 3699433 w 8708681"/>
              <a:gd name="connsiteY1" fmla="*/ 0 h 6188028"/>
              <a:gd name="connsiteX2" fmla="*/ 8708681 w 8708681"/>
              <a:gd name="connsiteY2" fmla="*/ 6188028 h 6188028"/>
              <a:gd name="connsiteX3" fmla="*/ 0 w 8708681"/>
              <a:gd name="connsiteY3" fmla="*/ 5458980 h 6188028"/>
              <a:gd name="connsiteX0" fmla="*/ 0 w 12218000"/>
              <a:gd name="connsiteY0" fmla="*/ 6175672 h 6188028"/>
              <a:gd name="connsiteX1" fmla="*/ 7208752 w 12218000"/>
              <a:gd name="connsiteY1" fmla="*/ 0 h 6188028"/>
              <a:gd name="connsiteX2" fmla="*/ 12218000 w 12218000"/>
              <a:gd name="connsiteY2" fmla="*/ 6188028 h 6188028"/>
              <a:gd name="connsiteX3" fmla="*/ 0 w 12218000"/>
              <a:gd name="connsiteY3" fmla="*/ 6175672 h 6188028"/>
              <a:gd name="connsiteX0" fmla="*/ 0 w 12218000"/>
              <a:gd name="connsiteY0" fmla="*/ 6793510 h 6805866"/>
              <a:gd name="connsiteX1" fmla="*/ 12213239 w 12218000"/>
              <a:gd name="connsiteY1" fmla="*/ 0 h 6805866"/>
              <a:gd name="connsiteX2" fmla="*/ 12218000 w 12218000"/>
              <a:gd name="connsiteY2" fmla="*/ 6805866 h 6805866"/>
              <a:gd name="connsiteX3" fmla="*/ 0 w 12218000"/>
              <a:gd name="connsiteY3" fmla="*/ 6793510 h 6805866"/>
            </a:gdLst>
            <a:ahLst/>
            <a:cxnLst>
              <a:cxn ang="0">
                <a:pos x="connsiteX0" y="connsiteY0"/>
              </a:cxn>
              <a:cxn ang="0">
                <a:pos x="connsiteX1" y="connsiteY1"/>
              </a:cxn>
              <a:cxn ang="0">
                <a:pos x="connsiteX2" y="connsiteY2"/>
              </a:cxn>
              <a:cxn ang="0">
                <a:pos x="connsiteX3" y="connsiteY3"/>
              </a:cxn>
            </a:cxnLst>
            <a:rect l="l" t="t" r="r" b="b"/>
            <a:pathLst>
              <a:path w="12218000" h="6805866">
                <a:moveTo>
                  <a:pt x="0" y="6793510"/>
                </a:moveTo>
                <a:lnTo>
                  <a:pt x="12213239" y="0"/>
                </a:lnTo>
                <a:lnTo>
                  <a:pt x="12218000" y="6805866"/>
                </a:lnTo>
                <a:lnTo>
                  <a:pt x="0" y="6793510"/>
                </a:lnTo>
                <a:close/>
              </a:path>
            </a:pathLst>
          </a:custGeom>
          <a:pattFill prst="pct90">
            <a:fgClr>
              <a:srgbClr val="FFCC0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2" name="タイトル 1">
            <a:extLst>
              <a:ext uri="{FF2B5EF4-FFF2-40B4-BE49-F238E27FC236}">
                <a16:creationId xmlns:a16="http://schemas.microsoft.com/office/drawing/2014/main" id="{668C7471-670B-4B18-D475-3FE22E738FC9}"/>
              </a:ext>
            </a:extLst>
          </p:cNvPr>
          <p:cNvSpPr>
            <a:spLocks noGrp="1"/>
          </p:cNvSpPr>
          <p:nvPr>
            <p:ph type="title"/>
          </p:nvPr>
        </p:nvSpPr>
        <p:spPr>
          <a:xfrm>
            <a:off x="5260258" y="3378954"/>
            <a:ext cx="6093541" cy="2336046"/>
          </a:xfrm>
        </p:spPr>
        <p:txBody>
          <a:bodyPr vert="horz" lIns="91440" tIns="45720" rIns="91440" bIns="45720" rtlCol="0" anchor="b">
            <a:normAutofit/>
          </a:bodyPr>
          <a:lstStyle/>
          <a:p>
            <a:pPr algn="r"/>
            <a:br>
              <a:rPr kumimoji="1" lang="en-US" altLang="ja-JP" sz="5600" dirty="0"/>
            </a:br>
            <a:endParaRPr kumimoji="1" lang="en-US" altLang="ja-JP" sz="5600" dirty="0"/>
          </a:p>
        </p:txBody>
      </p:sp>
      <p:grpSp>
        <p:nvGrpSpPr>
          <p:cNvPr id="4" name="グループ化 3">
            <a:extLst>
              <a:ext uri="{FF2B5EF4-FFF2-40B4-BE49-F238E27FC236}">
                <a16:creationId xmlns:a16="http://schemas.microsoft.com/office/drawing/2014/main" id="{E42EF2E9-0C1E-0951-34D7-0AA2B3329548}"/>
              </a:ext>
            </a:extLst>
          </p:cNvPr>
          <p:cNvGrpSpPr/>
          <p:nvPr/>
        </p:nvGrpSpPr>
        <p:grpSpPr>
          <a:xfrm>
            <a:off x="175291" y="1534967"/>
            <a:ext cx="3252862" cy="3748096"/>
            <a:chOff x="838201" y="421104"/>
            <a:chExt cx="4514577" cy="6109991"/>
          </a:xfrm>
        </p:grpSpPr>
        <p:sp>
          <p:nvSpPr>
            <p:cNvPr id="17" name="四角形: メモ 16">
              <a:extLst>
                <a:ext uri="{FF2B5EF4-FFF2-40B4-BE49-F238E27FC236}">
                  <a16:creationId xmlns:a16="http://schemas.microsoft.com/office/drawing/2014/main" id="{001389DE-0994-427E-59CA-5704173BB9E4}"/>
                </a:ext>
              </a:extLst>
            </p:cNvPr>
            <p:cNvSpPr/>
            <p:nvPr/>
          </p:nvSpPr>
          <p:spPr>
            <a:xfrm>
              <a:off x="838201" y="467178"/>
              <a:ext cx="4514577" cy="6063917"/>
            </a:xfrm>
            <a:prstGeom prst="foldedCorner">
              <a:avLst>
                <a:gd name="adj" fmla="val 15270"/>
              </a:avLst>
            </a:prstGeom>
            <a:solidFill>
              <a:srgbClr val="FF7979"/>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p:txBody>
        </p:sp>
        <p:sp>
          <p:nvSpPr>
            <p:cNvPr id="3" name="四角形: メモ 2">
              <a:extLst>
                <a:ext uri="{FF2B5EF4-FFF2-40B4-BE49-F238E27FC236}">
                  <a16:creationId xmlns:a16="http://schemas.microsoft.com/office/drawing/2014/main" id="{B628273A-A140-C5C5-785A-07C89F750768}"/>
                </a:ext>
              </a:extLst>
            </p:cNvPr>
            <p:cNvSpPr/>
            <p:nvPr/>
          </p:nvSpPr>
          <p:spPr>
            <a:xfrm>
              <a:off x="838201" y="421104"/>
              <a:ext cx="4149614" cy="6063917"/>
            </a:xfrm>
            <a:prstGeom prst="foldedCorner">
              <a:avLst>
                <a:gd name="adj" fmla="val 15270"/>
              </a:avLst>
            </a:prstGeom>
            <a:solidFill>
              <a:schemeClr val="bg1"/>
            </a:solidFill>
            <a:ln w="285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1" lang="ja-JP" altLang="en-US" sz="4000" b="1"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満別花丸</a:t>
              </a:r>
              <a:endParaRPr kumimoji="1" lang="en-US" altLang="ja-JP" sz="4000" b="1"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1" lang="en-US" altLang="ja-JP" sz="1400" b="1" i="0" u="none" strike="noStrike" kern="1200" cap="none" spc="0" normalizeH="0" baseline="0" noProof="0" dirty="0" err="1">
                  <a:ln>
                    <a:noFill/>
                  </a:ln>
                  <a:solidFill>
                    <a:srgbClr val="000000"/>
                  </a:solidFill>
                  <a:effectLst/>
                  <a:uLnTx/>
                  <a:uFillTx/>
                  <a:latin typeface="BIZ UDゴシック" panose="020B0400000000000000" pitchFamily="49" charset="-128"/>
                  <a:ea typeface="BIZ UDゴシック" panose="020B0400000000000000" pitchFamily="49" charset="-128"/>
                  <a:cs typeface="+mn-cs"/>
                </a:rPr>
                <a:t>Vtuber</a:t>
              </a:r>
              <a:r>
                <a:rPr kumimoji="1" lang="ja-JP" altLang="en-US" sz="1400" b="1"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「満点花丸」が元のキャラ</a:t>
              </a:r>
              <a:endParaRPr kumimoji="1" lang="en-US" altLang="ja-JP" sz="1400" b="1"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声質：</a:t>
              </a:r>
              <a:r>
                <a:rPr kumimoji="1" lang="ja-JP" altLang="en-US" sz="1400" b="1"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生き生きとした際立つ声</a:t>
              </a:r>
              <a:endParaRPr kumimoji="1" lang="en-US" altLang="ja-JP" sz="1400" b="1"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1" lang="en-US" altLang="ja-JP" sz="16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出身：北海道</a:t>
              </a:r>
              <a:endParaRPr kumimoji="1" lang="en-US" altLang="ja-JP" sz="16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p:txBody>
        </p:sp>
      </p:grpSp>
      <p:sp>
        <p:nvSpPr>
          <p:cNvPr id="23" name="テキスト ボックス 22">
            <a:extLst>
              <a:ext uri="{FF2B5EF4-FFF2-40B4-BE49-F238E27FC236}">
                <a16:creationId xmlns:a16="http://schemas.microsoft.com/office/drawing/2014/main" id="{4EFB7B81-9C46-919C-BD65-C916A7875C49}"/>
              </a:ext>
            </a:extLst>
          </p:cNvPr>
          <p:cNvSpPr txBox="1"/>
          <p:nvPr/>
        </p:nvSpPr>
        <p:spPr>
          <a:xfrm rot="1324146">
            <a:off x="2776461" y="2055750"/>
            <a:ext cx="4056871" cy="34778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400" b="1" i="0" u="none" strike="noStrike" kern="1200" cap="none" spc="0" normalizeH="0" baseline="0" noProof="0" dirty="0">
                <a:ln>
                  <a:noFill/>
                </a:ln>
                <a:solidFill>
                  <a:srgbClr val="FFFFFF"/>
                </a:solidFill>
                <a:effectLst/>
                <a:uLnTx/>
                <a:uFillTx/>
                <a:latin typeface="Neue Haas Grotesk Text Pro"/>
                <a:ea typeface="+mn-ea"/>
                <a:cs typeface="+mn-cs"/>
              </a:rPr>
              <a:t>何時も満点、花丸たくさんにしようね！今日もよろしく！</a:t>
            </a:r>
          </a:p>
        </p:txBody>
      </p:sp>
      <p:grpSp>
        <p:nvGrpSpPr>
          <p:cNvPr id="22" name="グループ化 21">
            <a:extLst>
              <a:ext uri="{FF2B5EF4-FFF2-40B4-BE49-F238E27FC236}">
                <a16:creationId xmlns:a16="http://schemas.microsoft.com/office/drawing/2014/main" id="{14D89E66-2838-A59B-8374-2B5C8B72E7ED}"/>
              </a:ext>
            </a:extLst>
          </p:cNvPr>
          <p:cNvGrpSpPr/>
          <p:nvPr/>
        </p:nvGrpSpPr>
        <p:grpSpPr>
          <a:xfrm>
            <a:off x="2211487" y="2926428"/>
            <a:ext cx="4445282" cy="3942997"/>
            <a:chOff x="5393752" y="94199"/>
            <a:chExt cx="7625417" cy="6763799"/>
          </a:xfrm>
        </p:grpSpPr>
        <p:pic>
          <p:nvPicPr>
            <p:cNvPr id="18" name="図 17" descr="傘, シャツ が含まれている画像&#10;&#10;自動的に生成された説明">
              <a:extLst>
                <a:ext uri="{FF2B5EF4-FFF2-40B4-BE49-F238E27FC236}">
                  <a16:creationId xmlns:a16="http://schemas.microsoft.com/office/drawing/2014/main" id="{97225A03-FD98-6114-A319-0D2B3207126B}"/>
                </a:ext>
              </a:extLst>
            </p:cNvPr>
            <p:cNvPicPr>
              <a:picLocks noChangeAspect="1"/>
            </p:cNvPicPr>
            <p:nvPr/>
          </p:nvPicPr>
          <p:blipFill>
            <a:blip r:embed="rId3" cstate="email">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6407274" y="94199"/>
              <a:ext cx="6611895" cy="6717725"/>
            </a:xfrm>
            <a:prstGeom prst="rect">
              <a:avLst/>
            </a:prstGeom>
          </p:spPr>
        </p:pic>
        <p:pic>
          <p:nvPicPr>
            <p:cNvPr id="20" name="図 19" descr="傘, シャツ が含まれている画像&#10;&#10;自動的に生成された説明">
              <a:extLst>
                <a:ext uri="{FF2B5EF4-FFF2-40B4-BE49-F238E27FC236}">
                  <a16:creationId xmlns:a16="http://schemas.microsoft.com/office/drawing/2014/main" id="{6B86365E-0D65-3F65-141A-7CB429929ECC}"/>
                </a:ext>
              </a:extLst>
            </p:cNvPr>
            <p:cNvPicPr>
              <a:picLocks noChangeAspect="1"/>
            </p:cNvPicPr>
            <p:nvPr/>
          </p:nvPicPr>
          <p:blipFill>
            <a:blip r:embed="rId3" cstate="email">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6265715" y="94199"/>
              <a:ext cx="6611895" cy="6717725"/>
            </a:xfrm>
            <a:prstGeom prst="rect">
              <a:avLst/>
            </a:prstGeom>
          </p:spPr>
        </p:pic>
        <p:pic>
          <p:nvPicPr>
            <p:cNvPr id="21" name="図 20" descr="傘, シャツ が含まれている画像&#10;&#10;自動的に生成された説明">
              <a:extLst>
                <a:ext uri="{FF2B5EF4-FFF2-40B4-BE49-F238E27FC236}">
                  <a16:creationId xmlns:a16="http://schemas.microsoft.com/office/drawing/2014/main" id="{8EDF0BB8-2AB8-E924-439C-6C0FDFFE1A17}"/>
                </a:ext>
              </a:extLst>
            </p:cNvPr>
            <p:cNvPicPr>
              <a:picLocks noChangeAspect="1"/>
            </p:cNvPicPr>
            <p:nvPr/>
          </p:nvPicPr>
          <p:blipFill>
            <a:blip r:embed="rId3" cstate="email">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849986" y="94199"/>
              <a:ext cx="6611895" cy="6717725"/>
            </a:xfrm>
            <a:prstGeom prst="rect">
              <a:avLst/>
            </a:prstGeom>
          </p:spPr>
        </p:pic>
        <p:pic>
          <p:nvPicPr>
            <p:cNvPr id="16" name="図 15" descr="傘, シャツ が含まれている画像&#10;&#10;自動的に生成された説明">
              <a:extLst>
                <a:ext uri="{FF2B5EF4-FFF2-40B4-BE49-F238E27FC236}">
                  <a16:creationId xmlns:a16="http://schemas.microsoft.com/office/drawing/2014/main" id="{4EB5C063-2BFC-5426-731D-F4FA8DA86D9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93752" y="140273"/>
              <a:ext cx="6611895" cy="6717725"/>
            </a:xfrm>
            <a:prstGeom prst="rect">
              <a:avLst/>
            </a:prstGeom>
          </p:spPr>
        </p:pic>
      </p:grpSp>
      <p:grpSp>
        <p:nvGrpSpPr>
          <p:cNvPr id="5" name="グループ化 4">
            <a:extLst>
              <a:ext uri="{FF2B5EF4-FFF2-40B4-BE49-F238E27FC236}">
                <a16:creationId xmlns:a16="http://schemas.microsoft.com/office/drawing/2014/main" id="{FC3CB924-FDD1-CCFB-125F-28D47C5888B5}"/>
              </a:ext>
            </a:extLst>
          </p:cNvPr>
          <p:cNvGrpSpPr/>
          <p:nvPr/>
        </p:nvGrpSpPr>
        <p:grpSpPr>
          <a:xfrm>
            <a:off x="6263488" y="1421027"/>
            <a:ext cx="3252863" cy="3902005"/>
            <a:chOff x="954490" y="358136"/>
            <a:chExt cx="4428592" cy="6141725"/>
          </a:xfrm>
        </p:grpSpPr>
        <p:sp>
          <p:nvSpPr>
            <p:cNvPr id="6" name="四角形: メモ 5">
              <a:extLst>
                <a:ext uri="{FF2B5EF4-FFF2-40B4-BE49-F238E27FC236}">
                  <a16:creationId xmlns:a16="http://schemas.microsoft.com/office/drawing/2014/main" id="{BD78C531-5B0C-53D7-49C3-907538272C56}"/>
                </a:ext>
              </a:extLst>
            </p:cNvPr>
            <p:cNvSpPr/>
            <p:nvPr/>
          </p:nvSpPr>
          <p:spPr>
            <a:xfrm>
              <a:off x="1331407" y="358136"/>
              <a:ext cx="4051675" cy="6141725"/>
            </a:xfrm>
            <a:prstGeom prst="foldedCorner">
              <a:avLst>
                <a:gd name="adj" fmla="val 12901"/>
              </a:avLst>
            </a:prstGeom>
            <a:solidFill>
              <a:srgbClr val="DEB4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p:txBody>
        </p:sp>
        <p:sp>
          <p:nvSpPr>
            <p:cNvPr id="13" name="四角形: メモ 12">
              <a:extLst>
                <a:ext uri="{FF2B5EF4-FFF2-40B4-BE49-F238E27FC236}">
                  <a16:creationId xmlns:a16="http://schemas.microsoft.com/office/drawing/2014/main" id="{7D266A63-FFCB-4C12-E495-94A99B0D77F7}"/>
                </a:ext>
              </a:extLst>
            </p:cNvPr>
            <p:cNvSpPr/>
            <p:nvPr/>
          </p:nvSpPr>
          <p:spPr>
            <a:xfrm>
              <a:off x="954490" y="358136"/>
              <a:ext cx="4051674" cy="6141725"/>
            </a:xfrm>
            <a:prstGeom prst="foldedCorner">
              <a:avLst>
                <a:gd name="adj" fmla="val 12901"/>
              </a:avLst>
            </a:prstGeom>
            <a:solidFill>
              <a:schemeClr val="bg1"/>
            </a:solidFill>
            <a:ln w="3810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3600" b="1"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春日部つむぎ</a:t>
              </a:r>
              <a:endParaRPr kumimoji="1" lang="en-US" altLang="ja-JP" sz="3600" b="1"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埼玉県内の高校に通うギャル</a:t>
              </a:r>
              <a:endParaRPr kumimoji="1" lang="en-US" altLang="ja-JP" sz="1600" b="1"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声質：</a:t>
              </a:r>
              <a:r>
                <a:rPr kumimoji="1" lang="ja-JP" altLang="en-US" sz="1600" b="1"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元気な明るい声</a:t>
              </a:r>
              <a:endParaRPr kumimoji="1" lang="en-US" altLang="ja-JP" sz="1600" b="1"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1" lang="en-US" altLang="ja-JP" sz="16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誕生日：</a:t>
              </a:r>
              <a:r>
                <a:rPr kumimoji="1" lang="en-US" altLang="ja-JP" sz="16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11</a:t>
              </a:r>
              <a:r>
                <a:rPr kumimoji="1" lang="ja-JP" altLang="en-US" sz="16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月</a:t>
              </a:r>
              <a:r>
                <a:rPr kumimoji="1" lang="en-US" altLang="ja-JP" sz="16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14</a:t>
              </a:r>
              <a:r>
                <a:rPr kumimoji="1" lang="ja-JP" altLang="en-US" sz="16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日</a:t>
              </a:r>
              <a:endParaRPr kumimoji="1" lang="en-US" altLang="ja-JP" sz="16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p:txBody>
        </p:sp>
      </p:grpSp>
      <p:sp>
        <p:nvSpPr>
          <p:cNvPr id="24" name="テキスト ボックス 23">
            <a:extLst>
              <a:ext uri="{FF2B5EF4-FFF2-40B4-BE49-F238E27FC236}">
                <a16:creationId xmlns:a16="http://schemas.microsoft.com/office/drawing/2014/main" id="{8DF823C7-93E7-81A1-5FA8-E7F5615CC479}"/>
              </a:ext>
            </a:extLst>
          </p:cNvPr>
          <p:cNvSpPr txBox="1"/>
          <p:nvPr/>
        </p:nvSpPr>
        <p:spPr>
          <a:xfrm rot="1081477">
            <a:off x="9020309" y="1928589"/>
            <a:ext cx="2988420" cy="2800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400" b="1" i="0" u="none" strike="noStrike" kern="1200" cap="none" spc="0" normalizeH="0" baseline="0" noProof="0" dirty="0">
                <a:ln>
                  <a:noFill/>
                </a:ln>
                <a:solidFill>
                  <a:srgbClr val="FFFFFF"/>
                </a:solidFill>
                <a:effectLst/>
                <a:uLnTx/>
                <a:uFillTx/>
                <a:latin typeface="Neue Haas Grotesk Text Pro"/>
                <a:ea typeface="+mn-ea"/>
                <a:cs typeface="+mn-cs"/>
              </a:rPr>
              <a:t>あーしにまかせて！いつもそばにいてあげる。</a:t>
            </a:r>
          </a:p>
        </p:txBody>
      </p:sp>
      <p:grpSp>
        <p:nvGrpSpPr>
          <p:cNvPr id="8" name="グループ化 7">
            <a:extLst>
              <a:ext uri="{FF2B5EF4-FFF2-40B4-BE49-F238E27FC236}">
                <a16:creationId xmlns:a16="http://schemas.microsoft.com/office/drawing/2014/main" id="{19685232-7C4A-7528-287B-0389F4B90831}"/>
              </a:ext>
            </a:extLst>
          </p:cNvPr>
          <p:cNvGrpSpPr/>
          <p:nvPr/>
        </p:nvGrpSpPr>
        <p:grpSpPr>
          <a:xfrm>
            <a:off x="7261416" y="2427162"/>
            <a:ext cx="4287070" cy="4443554"/>
            <a:chOff x="3984551" y="-360949"/>
            <a:chExt cx="7161268" cy="7218949"/>
          </a:xfrm>
        </p:grpSpPr>
        <p:pic>
          <p:nvPicPr>
            <p:cNvPr id="9" name="図 8" descr="人, 女性, 衣類, 立つ が含まれている画像&#10;&#10;自動的に生成された説明">
              <a:extLst>
                <a:ext uri="{FF2B5EF4-FFF2-40B4-BE49-F238E27FC236}">
                  <a16:creationId xmlns:a16="http://schemas.microsoft.com/office/drawing/2014/main" id="{0F5AD84D-C1B9-7306-F8CA-BA159D361EBB}"/>
                </a:ext>
              </a:extLst>
            </p:cNvPr>
            <p:cNvPicPr>
              <a:picLocks noChangeAspect="1"/>
            </p:cNvPicPr>
            <p:nvPr/>
          </p:nvPicPr>
          <p:blipFill>
            <a:blip r:embed="rId6" cstate="email">
              <a:duotone>
                <a:schemeClr val="accent2">
                  <a:shade val="45000"/>
                  <a:satMod val="135000"/>
                </a:schemeClr>
                <a:prstClr val="white"/>
              </a:duotone>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097857" y="-360947"/>
              <a:ext cx="6047962" cy="7218947"/>
            </a:xfrm>
            <a:prstGeom prst="rect">
              <a:avLst/>
            </a:prstGeom>
          </p:spPr>
        </p:pic>
        <p:grpSp>
          <p:nvGrpSpPr>
            <p:cNvPr id="10" name="グループ化 9">
              <a:extLst>
                <a:ext uri="{FF2B5EF4-FFF2-40B4-BE49-F238E27FC236}">
                  <a16:creationId xmlns:a16="http://schemas.microsoft.com/office/drawing/2014/main" id="{16DE3792-FA98-1ED1-FF6B-92B902A0552C}"/>
                </a:ext>
              </a:extLst>
            </p:cNvPr>
            <p:cNvGrpSpPr/>
            <p:nvPr/>
          </p:nvGrpSpPr>
          <p:grpSpPr>
            <a:xfrm>
              <a:off x="3984551" y="-360949"/>
              <a:ext cx="6876042" cy="7218949"/>
              <a:chOff x="5097857" y="-360950"/>
              <a:chExt cx="6876042" cy="7218949"/>
            </a:xfrm>
          </p:grpSpPr>
          <p:pic>
            <p:nvPicPr>
              <p:cNvPr id="19" name="図 18" descr="人, 女性, 衣類, 立つ が含まれている画像&#10;&#10;自動的に生成された説明">
                <a:extLst>
                  <a:ext uri="{FF2B5EF4-FFF2-40B4-BE49-F238E27FC236}">
                    <a16:creationId xmlns:a16="http://schemas.microsoft.com/office/drawing/2014/main" id="{F9823478-CED7-1703-C26A-B2BA16E9D634}"/>
                  </a:ext>
                </a:extLst>
              </p:cNvPr>
              <p:cNvPicPr>
                <a:picLocks noChangeAspect="1"/>
              </p:cNvPicPr>
              <p:nvPr/>
            </p:nvPicPr>
            <p:blipFill>
              <a:blip r:embed="rId6" cstate="email">
                <a:duotone>
                  <a:schemeClr val="accent5">
                    <a:shade val="45000"/>
                    <a:satMod val="135000"/>
                  </a:schemeClr>
                  <a:prstClr val="white"/>
                </a:duotone>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925937" y="-360949"/>
                <a:ext cx="6047962" cy="7218947"/>
              </a:xfrm>
              <a:prstGeom prst="rect">
                <a:avLst/>
              </a:prstGeom>
            </p:spPr>
          </p:pic>
          <p:pic>
            <p:nvPicPr>
              <p:cNvPr id="11" name="図 10" descr="人, 女性, 衣類, 立つ が含まれている画像&#10;&#10;自動的に生成された説明">
                <a:extLst>
                  <a:ext uri="{FF2B5EF4-FFF2-40B4-BE49-F238E27FC236}">
                    <a16:creationId xmlns:a16="http://schemas.microsoft.com/office/drawing/2014/main" id="{33D18C5B-5666-6ABF-008E-58F34D2B15CE}"/>
                  </a:ext>
                </a:extLst>
              </p:cNvPr>
              <p:cNvPicPr>
                <a:picLocks noChangeAspect="1"/>
              </p:cNvPicPr>
              <p:nvPr/>
            </p:nvPicPr>
            <p:blipFill>
              <a:blip r:embed="rId6" cstate="email">
                <a:duotone>
                  <a:schemeClr val="accent6">
                    <a:shade val="45000"/>
                    <a:satMod val="135000"/>
                  </a:schemeClr>
                  <a:prstClr val="white"/>
                </a:duotone>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511897" y="-360948"/>
                <a:ext cx="6047962" cy="7218947"/>
              </a:xfrm>
              <a:prstGeom prst="rect">
                <a:avLst/>
              </a:prstGeom>
            </p:spPr>
          </p:pic>
          <p:pic>
            <p:nvPicPr>
              <p:cNvPr id="12" name="図 11" descr="人, 女性, 衣類, 立つ が含まれている画像&#10;&#10;自動的に生成された説明">
                <a:extLst>
                  <a:ext uri="{FF2B5EF4-FFF2-40B4-BE49-F238E27FC236}">
                    <a16:creationId xmlns:a16="http://schemas.microsoft.com/office/drawing/2014/main" id="{175B62EF-8F30-9680-2B59-74FE07936BA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097857" y="-360950"/>
                <a:ext cx="6047962" cy="7218947"/>
              </a:xfrm>
              <a:prstGeom prst="rect">
                <a:avLst/>
              </a:prstGeom>
            </p:spPr>
          </p:pic>
        </p:grpSp>
      </p:grpSp>
      <p:sp>
        <p:nvSpPr>
          <p:cNvPr id="15" name="テキスト ボックス 14">
            <a:extLst>
              <a:ext uri="{FF2B5EF4-FFF2-40B4-BE49-F238E27FC236}">
                <a16:creationId xmlns:a16="http://schemas.microsoft.com/office/drawing/2014/main" id="{B659E1D5-83FB-AAFB-11A7-B4B36193B4B7}"/>
              </a:ext>
            </a:extLst>
          </p:cNvPr>
          <p:cNvSpPr txBox="1"/>
          <p:nvPr/>
        </p:nvSpPr>
        <p:spPr>
          <a:xfrm>
            <a:off x="479743" y="-101139"/>
            <a:ext cx="4462042" cy="1892826"/>
          </a:xfrm>
          <a:prstGeom prst="rect">
            <a:avLst/>
          </a:prstGeom>
          <a:noFill/>
        </p:spPr>
        <p:txBody>
          <a:bodyPr wrap="square" rtlCol="0">
            <a:spAutoFit/>
            <a:scene3d>
              <a:camera prst="orthographicFront"/>
              <a:lightRig rig="threePt" dir="t"/>
            </a:scene3d>
            <a:sp3d extrusionH="57150">
              <a:bevelT w="38100" h="38100"/>
            </a:sp3d>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1" lang="ja-JP" altLang="en-US" sz="6600" b="1" i="0" u="none" strike="noStrike" kern="1200" cap="none" spc="0" normalizeH="0" baseline="0" noProof="0" dirty="0">
                <a:ln>
                  <a:noFill/>
                </a:ln>
                <a:solidFill>
                  <a:srgbClr val="FFFFFF"/>
                </a:solidFill>
                <a:effectLst/>
                <a:uLnTx/>
                <a:uFillTx/>
                <a:latin typeface="BIZ UDゴシック" panose="020B0400000000000000" pitchFamily="49" charset="-128"/>
                <a:ea typeface="BIZ UDゴシック" panose="020B0400000000000000" pitchFamily="49" charset="-128"/>
                <a:cs typeface="+mn-cs"/>
              </a:rPr>
              <a:t>購入キャラ</a:t>
            </a:r>
            <a:endParaRPr kumimoji="1" lang="en-US" altLang="ja-JP" sz="6600" b="1" i="0" u="none" strike="noStrike" kern="1200" cap="none" spc="0" normalizeH="0" baseline="0" noProof="0" dirty="0">
              <a:ln>
                <a:noFill/>
              </a:ln>
              <a:solidFill>
                <a:srgbClr val="FFFFFF"/>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Tree>
    <p:extLst>
      <p:ext uri="{BB962C8B-B14F-4D97-AF65-F5344CB8AC3E}">
        <p14:creationId xmlns:p14="http://schemas.microsoft.com/office/powerpoint/2010/main" val="69306223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pct90">
          <a:fgClr>
            <a:schemeClr val="accent6">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25" name="テキスト ボックス 24">
            <a:extLst>
              <a:ext uri="{FF2B5EF4-FFF2-40B4-BE49-F238E27FC236}">
                <a16:creationId xmlns:a16="http://schemas.microsoft.com/office/drawing/2014/main" id="{E95B5DF0-196C-EB2E-E42F-12E677A128DF}"/>
              </a:ext>
            </a:extLst>
          </p:cNvPr>
          <p:cNvSpPr txBox="1"/>
          <p:nvPr/>
        </p:nvSpPr>
        <p:spPr>
          <a:xfrm>
            <a:off x="1188115" y="2982058"/>
            <a:ext cx="12708639"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0" b="1" i="0" u="none" strike="noStrike" kern="1200" cap="none" spc="0" normalizeH="0" baseline="0" noProof="0" dirty="0">
                <a:ln>
                  <a:noFill/>
                </a:ln>
                <a:solidFill>
                  <a:srgbClr val="FFFFFF"/>
                </a:solidFill>
                <a:effectLst>
                  <a:reflection blurRad="6350" stA="60000" endA="900" endPos="58000" dir="5400000" sy="-100000" algn="bl" rotWithShape="0"/>
                </a:effectLst>
                <a:uLnTx/>
                <a:uFillTx/>
                <a:latin typeface="Neue Haas Grotesk Text Pro"/>
                <a:ea typeface="+mn-ea"/>
                <a:cs typeface="+mn-cs"/>
              </a:rPr>
              <a:t>なぜこの３人なのか？</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2" name="タイトル 1">
            <a:extLst>
              <a:ext uri="{FF2B5EF4-FFF2-40B4-BE49-F238E27FC236}">
                <a16:creationId xmlns:a16="http://schemas.microsoft.com/office/drawing/2014/main" id="{668C7471-670B-4B18-D475-3FE22E738FC9}"/>
              </a:ext>
            </a:extLst>
          </p:cNvPr>
          <p:cNvSpPr>
            <a:spLocks noGrp="1"/>
          </p:cNvSpPr>
          <p:nvPr>
            <p:ph type="title"/>
          </p:nvPr>
        </p:nvSpPr>
        <p:spPr>
          <a:xfrm>
            <a:off x="5271851" y="3414473"/>
            <a:ext cx="6093541" cy="2336046"/>
          </a:xfrm>
        </p:spPr>
        <p:txBody>
          <a:bodyPr vert="horz" lIns="91440" tIns="45720" rIns="91440" bIns="45720" rtlCol="0" anchor="b">
            <a:normAutofit/>
          </a:bodyPr>
          <a:lstStyle/>
          <a:p>
            <a:pPr algn="r"/>
            <a:br>
              <a:rPr kumimoji="1" lang="en-US" altLang="ja-JP" sz="5600" dirty="0"/>
            </a:br>
            <a:endParaRPr kumimoji="1" lang="en-US" altLang="ja-JP" sz="5600" dirty="0"/>
          </a:p>
        </p:txBody>
      </p:sp>
      <p:grpSp>
        <p:nvGrpSpPr>
          <p:cNvPr id="26" name="グループ化 25">
            <a:extLst>
              <a:ext uri="{FF2B5EF4-FFF2-40B4-BE49-F238E27FC236}">
                <a16:creationId xmlns:a16="http://schemas.microsoft.com/office/drawing/2014/main" id="{28842B21-0BA5-6E33-3EB6-728635EA96FF}"/>
              </a:ext>
            </a:extLst>
          </p:cNvPr>
          <p:cNvGrpSpPr/>
          <p:nvPr/>
        </p:nvGrpSpPr>
        <p:grpSpPr>
          <a:xfrm>
            <a:off x="582059" y="805161"/>
            <a:ext cx="11309497" cy="5443870"/>
            <a:chOff x="627321" y="990523"/>
            <a:chExt cx="11309497" cy="5443870"/>
          </a:xfrm>
        </p:grpSpPr>
        <p:grpSp>
          <p:nvGrpSpPr>
            <p:cNvPr id="13" name="グループ化 12">
              <a:extLst>
                <a:ext uri="{FF2B5EF4-FFF2-40B4-BE49-F238E27FC236}">
                  <a16:creationId xmlns:a16="http://schemas.microsoft.com/office/drawing/2014/main" id="{8D612B99-D34C-595D-A566-A97C0F2FF2DD}"/>
                </a:ext>
              </a:extLst>
            </p:cNvPr>
            <p:cNvGrpSpPr/>
            <p:nvPr/>
          </p:nvGrpSpPr>
          <p:grpSpPr>
            <a:xfrm>
              <a:off x="627321" y="990523"/>
              <a:ext cx="11309497" cy="5443870"/>
              <a:chOff x="691117" y="1011788"/>
              <a:chExt cx="11309497" cy="5443870"/>
            </a:xfrm>
          </p:grpSpPr>
          <p:sp>
            <p:nvSpPr>
              <p:cNvPr id="9" name="スクロール: 縦 8">
                <a:extLst>
                  <a:ext uri="{FF2B5EF4-FFF2-40B4-BE49-F238E27FC236}">
                    <a16:creationId xmlns:a16="http://schemas.microsoft.com/office/drawing/2014/main" id="{FDF73B2F-4746-B061-4FDB-D0D12F7578A3}"/>
                  </a:ext>
                </a:extLst>
              </p:cNvPr>
              <p:cNvSpPr/>
              <p:nvPr/>
            </p:nvSpPr>
            <p:spPr>
              <a:xfrm>
                <a:off x="932934" y="1107481"/>
                <a:ext cx="11067680" cy="5348177"/>
              </a:xfrm>
              <a:prstGeom prst="verticalScroll">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b="1" i="0" u="none"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4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3" name="スクロール: 縦 2">
                <a:extLst>
                  <a:ext uri="{FF2B5EF4-FFF2-40B4-BE49-F238E27FC236}">
                    <a16:creationId xmlns:a16="http://schemas.microsoft.com/office/drawing/2014/main" id="{17FBE6FD-C24B-F43C-3EBA-591DA838628E}"/>
                  </a:ext>
                </a:extLst>
              </p:cNvPr>
              <p:cNvSpPr/>
              <p:nvPr/>
            </p:nvSpPr>
            <p:spPr>
              <a:xfrm>
                <a:off x="691117" y="1011788"/>
                <a:ext cx="11067680" cy="5348177"/>
              </a:xfrm>
              <a:prstGeom prst="verticalScroll">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000" b="0" i="0" u="none"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rgbClr val="000000"/>
                    </a:solidFill>
                    <a:effectLst/>
                    <a:uLnTx/>
                    <a:uFillTx/>
                    <a:latin typeface="Neue Haas Grotesk Text Pro"/>
                    <a:ea typeface="+mn-ea"/>
                    <a:cs typeface="+mn-cs"/>
                  </a:rPr>
                  <a:t>今回のアプリは</a:t>
                </a:r>
                <a:r>
                  <a:rPr kumimoji="1" lang="ja-JP" altLang="en-US" sz="2800" b="1" i="0" u="sng" strike="noStrike" kern="1200" cap="none" spc="0" normalizeH="0" baseline="0" noProof="0" dirty="0">
                    <a:ln>
                      <a:noFill/>
                    </a:ln>
                    <a:solidFill>
                      <a:srgbClr val="175CD5">
                        <a:lumMod val="60000"/>
                        <a:lumOff val="40000"/>
                      </a:srgbClr>
                    </a:solidFill>
                    <a:effectLst/>
                    <a:uLnTx/>
                    <a:uFillTx/>
                    <a:latin typeface="Neue Haas Grotesk Text Pro"/>
                    <a:ea typeface="+mn-ea"/>
                    <a:cs typeface="+mn-cs"/>
                  </a:rPr>
                  <a:t>若い男性</a:t>
                </a:r>
                <a:r>
                  <a:rPr kumimoji="1" lang="ja-JP" altLang="en-US" sz="2800" b="1" i="0" u="none" strike="noStrike" kern="1200" cap="none" spc="0" normalizeH="0" baseline="0" noProof="0" dirty="0">
                    <a:ln>
                      <a:noFill/>
                    </a:ln>
                    <a:solidFill>
                      <a:srgbClr val="000000"/>
                    </a:solidFill>
                    <a:effectLst/>
                    <a:uLnTx/>
                    <a:uFillTx/>
                    <a:latin typeface="Neue Haas Grotesk Text Pro"/>
                    <a:ea typeface="+mn-ea"/>
                    <a:cs typeface="+mn-cs"/>
                  </a:rPr>
                  <a:t>を</a:t>
                </a:r>
                <a:r>
                  <a:rPr kumimoji="1" lang="ja-JP" altLang="en-US" sz="2800" b="1" i="0" u="sng" strike="noStrike" kern="1200" cap="none" spc="0" normalizeH="0" baseline="0" noProof="0" dirty="0">
                    <a:ln>
                      <a:noFill/>
                    </a:ln>
                    <a:solidFill>
                      <a:srgbClr val="175CD5">
                        <a:lumMod val="60000"/>
                        <a:lumOff val="40000"/>
                      </a:srgbClr>
                    </a:solidFill>
                    <a:effectLst/>
                    <a:uLnTx/>
                    <a:uFillTx/>
                    <a:latin typeface="Neue Haas Grotesk Text Pro"/>
                    <a:ea typeface="+mn-ea"/>
                    <a:cs typeface="+mn-cs"/>
                  </a:rPr>
                  <a:t>メインターゲット</a:t>
                </a:r>
                <a:r>
                  <a:rPr kumimoji="1" lang="ja-JP" altLang="en-US" sz="2800" b="1" i="0" u="none" strike="noStrike" kern="1200" cap="none" spc="0" normalizeH="0" baseline="0" noProof="0" dirty="0">
                    <a:ln>
                      <a:noFill/>
                    </a:ln>
                    <a:solidFill>
                      <a:srgbClr val="000000"/>
                    </a:solidFill>
                    <a:effectLst/>
                    <a:uLnTx/>
                    <a:uFillTx/>
                    <a:latin typeface="Neue Haas Grotesk Text Pro"/>
                    <a:ea typeface="+mn-ea"/>
                    <a:cs typeface="+mn-cs"/>
                  </a:rPr>
                  <a:t>にしている為</a:t>
                </a:r>
                <a:endParaRPr kumimoji="1" lang="en-US" altLang="ja-JP" sz="2800" b="1" i="0" u="none"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600" b="1" i="1" u="sng" strike="noStrike" kern="1200" cap="none" spc="0" normalizeH="0" baseline="0" noProof="0" dirty="0">
                    <a:ln>
                      <a:noFill/>
                    </a:ln>
                    <a:solidFill>
                      <a:srgbClr val="FF7979"/>
                    </a:solidFill>
                    <a:effectLst/>
                    <a:uLnTx/>
                    <a:uFillTx/>
                    <a:latin typeface="Neue Haas Grotesk Text Pro"/>
                    <a:ea typeface="+mn-ea"/>
                    <a:cs typeface="+mn-cs"/>
                  </a:rPr>
                  <a:t>明るく聞き取りやすい</a:t>
                </a:r>
                <a:r>
                  <a:rPr kumimoji="1" lang="ja-JP" altLang="en-US" sz="4400" b="1" i="1" u="sng" strike="noStrike" kern="1200" cap="none" spc="0" normalizeH="0" baseline="0" noProof="0" dirty="0">
                    <a:ln>
                      <a:noFill/>
                    </a:ln>
                    <a:solidFill>
                      <a:srgbClr val="FFCC00"/>
                    </a:solidFill>
                    <a:effectLst/>
                    <a:uLnTx/>
                    <a:uFillTx/>
                    <a:latin typeface="Neue Haas Grotesk Text Pro"/>
                    <a:ea typeface="+mn-ea"/>
                    <a:cs typeface="+mn-cs"/>
                  </a:rPr>
                  <a:t>元気</a:t>
                </a:r>
                <a:r>
                  <a:rPr kumimoji="1" lang="ja-JP" altLang="en-US" sz="3600" b="1" i="1" u="sng" strike="noStrike" kern="1200" cap="none" spc="0" normalizeH="0" baseline="0" noProof="0" dirty="0">
                    <a:ln>
                      <a:noFill/>
                    </a:ln>
                    <a:solidFill>
                      <a:srgbClr val="FF7979"/>
                    </a:solidFill>
                    <a:effectLst/>
                    <a:uLnTx/>
                    <a:uFillTx/>
                    <a:latin typeface="Neue Haas Grotesk Text Pro"/>
                    <a:ea typeface="+mn-ea"/>
                    <a:cs typeface="+mn-cs"/>
                  </a:rPr>
                  <a:t>が出るボイス</a:t>
                </a:r>
                <a:endParaRPr kumimoji="1" lang="en-US" altLang="ja-JP" sz="3600" b="1" i="1" u="sng" strike="noStrike" kern="1200" cap="none" spc="0" normalizeH="0" baseline="0" noProof="0" dirty="0">
                  <a:ln>
                    <a:noFill/>
                  </a:ln>
                  <a:solidFill>
                    <a:srgbClr val="FF7979"/>
                  </a:solidFill>
                  <a:effectLst/>
                  <a:uLnTx/>
                  <a:uFillTx/>
                  <a:latin typeface="Neue Haas Grotesk Text Pro"/>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rgbClr val="000000"/>
                    </a:solidFill>
                    <a:effectLst/>
                    <a:uLnTx/>
                    <a:uFillTx/>
                    <a:latin typeface="Neue Haas Grotesk Text Pro"/>
                    <a:ea typeface="+mn-ea"/>
                    <a:cs typeface="+mn-cs"/>
                  </a:rPr>
                  <a:t>を採用しました！</a:t>
                </a:r>
                <a:endParaRPr kumimoji="1" lang="en-US" altLang="ja-JP" sz="2800" b="1" i="0" u="none"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b="1" i="0" u="none"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000000"/>
                    </a:solidFill>
                    <a:effectLst/>
                    <a:uLnTx/>
                    <a:uFillTx/>
                    <a:latin typeface="Neue Haas Grotesk Text Pro"/>
                    <a:ea typeface="+mn-ea"/>
                    <a:cs typeface="+mn-cs"/>
                  </a:rPr>
                  <a:t>３人のキャラは</a:t>
                </a:r>
                <a:r>
                  <a:rPr kumimoji="1" lang="en-US" altLang="ja-JP" sz="2400" b="1" i="0" u="sng" strike="noStrike" kern="1200" cap="none" spc="0" normalizeH="0" baseline="0" noProof="0" dirty="0">
                    <a:ln>
                      <a:noFill/>
                    </a:ln>
                    <a:solidFill>
                      <a:srgbClr val="0070C0"/>
                    </a:solidFill>
                    <a:effectLst/>
                    <a:uLnTx/>
                    <a:uFillTx/>
                    <a:latin typeface="Neue Haas Grotesk Text Pro"/>
                    <a:ea typeface="+mn-ea"/>
                    <a:cs typeface="+mn-cs"/>
                  </a:rPr>
                  <a:t>VOICEVOX</a:t>
                </a:r>
                <a:r>
                  <a:rPr kumimoji="1" lang="ja-JP" altLang="en-US" sz="1800" b="1" i="0" u="none" strike="noStrike" kern="1200" cap="none" spc="0" normalizeH="0" baseline="0" noProof="0" dirty="0">
                    <a:ln>
                      <a:noFill/>
                    </a:ln>
                    <a:solidFill>
                      <a:srgbClr val="000000"/>
                    </a:solidFill>
                    <a:effectLst/>
                    <a:uLnTx/>
                    <a:uFillTx/>
                    <a:latin typeface="Neue Haas Grotesk Text Pro"/>
                    <a:ea typeface="+mn-ea"/>
                    <a:cs typeface="+mn-cs"/>
                  </a:rPr>
                  <a:t>で利用できるキャラクターになっております</a:t>
                </a:r>
                <a:endParaRPr kumimoji="1" lang="en-US" altLang="ja-JP" sz="1800" b="1" i="0" u="none"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rgbClr val="0070C0"/>
                    </a:solidFill>
                    <a:effectLst/>
                    <a:uLnTx/>
                    <a:uFillTx/>
                    <a:latin typeface="Neue Haas Grotesk Text Pro"/>
                    <a:ea typeface="+mn-ea"/>
                    <a:cs typeface="+mn-cs"/>
                  </a:rPr>
                  <a:t>VOICEVOX</a:t>
                </a:r>
                <a:r>
                  <a:rPr kumimoji="1" lang="ja-JP" altLang="en-US" sz="1800" b="1" i="0" u="none" strike="noStrike" kern="1200" cap="none" spc="0" normalizeH="0" baseline="0" noProof="0" dirty="0">
                    <a:ln>
                      <a:noFill/>
                    </a:ln>
                    <a:solidFill>
                      <a:srgbClr val="0070C0"/>
                    </a:solidFill>
                    <a:effectLst/>
                    <a:uLnTx/>
                    <a:uFillTx/>
                    <a:latin typeface="Neue Haas Grotesk Text Pro"/>
                    <a:ea typeface="+mn-ea"/>
                    <a:cs typeface="+mn-cs"/>
                  </a:rPr>
                  <a:t>は無料で利用できる読み上げツール</a:t>
                </a:r>
                <a:endParaRPr kumimoji="1" lang="ja-JP" altLang="en-US" sz="1800" b="1" i="0" u="none"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2400" b="1" i="0" u="none"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4400" b="0" i="0" u="none" strike="noStrike" kern="1200" cap="none" spc="0" normalizeH="0" baseline="0" noProof="0" dirty="0">
                  <a:ln>
                    <a:noFill/>
                  </a:ln>
                  <a:solidFill>
                    <a:srgbClr val="000000"/>
                  </a:solidFill>
                  <a:effectLst/>
                  <a:uLnTx/>
                  <a:uFillTx/>
                  <a:latin typeface="Neue Haas Grotesk Text Pro"/>
                  <a:ea typeface="+mn-ea"/>
                  <a:cs typeface="+mn-cs"/>
                </a:endParaRPr>
              </a:p>
            </p:txBody>
          </p:sp>
        </p:grpSp>
        <p:pic>
          <p:nvPicPr>
            <p:cNvPr id="20" name="図 19" descr="おもちゃ, 人形, グリーン, 挿絵 が含まれている画像&#10;&#10;自動的に生成された説明">
              <a:extLst>
                <a:ext uri="{FF2B5EF4-FFF2-40B4-BE49-F238E27FC236}">
                  <a16:creationId xmlns:a16="http://schemas.microsoft.com/office/drawing/2014/main" id="{1506B276-F1BD-AB85-9E9F-5AC2AD285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5513" y="4692776"/>
              <a:ext cx="1025430" cy="1592566"/>
            </a:xfrm>
            <a:prstGeom prst="rect">
              <a:avLst/>
            </a:prstGeom>
          </p:spPr>
        </p:pic>
        <p:pic>
          <p:nvPicPr>
            <p:cNvPr id="22" name="図 21" descr="おもちゃ, レゴ が含まれている画像&#10;&#10;自動的に生成された説明">
              <a:extLst>
                <a:ext uri="{FF2B5EF4-FFF2-40B4-BE49-F238E27FC236}">
                  <a16:creationId xmlns:a16="http://schemas.microsoft.com/office/drawing/2014/main" id="{9306922F-C4E6-A51F-330B-82E00EA9F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5013" y="4846236"/>
              <a:ext cx="932295" cy="1351152"/>
            </a:xfrm>
            <a:prstGeom prst="rect">
              <a:avLst/>
            </a:prstGeom>
          </p:spPr>
        </p:pic>
        <p:pic>
          <p:nvPicPr>
            <p:cNvPr id="24" name="図 23">
              <a:extLst>
                <a:ext uri="{FF2B5EF4-FFF2-40B4-BE49-F238E27FC236}">
                  <a16:creationId xmlns:a16="http://schemas.microsoft.com/office/drawing/2014/main" id="{30691B07-C9F7-CF75-C406-3F4F941E87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1379" y="4887165"/>
              <a:ext cx="1310223" cy="1310223"/>
            </a:xfrm>
            <a:prstGeom prst="rect">
              <a:avLst/>
            </a:prstGeom>
          </p:spPr>
        </p:pic>
      </p:grpSp>
    </p:spTree>
    <p:extLst>
      <p:ext uri="{BB962C8B-B14F-4D97-AF65-F5344CB8AC3E}">
        <p14:creationId xmlns:p14="http://schemas.microsoft.com/office/powerpoint/2010/main" val="266981047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クロール: 縦 1">
            <a:extLst>
              <a:ext uri="{FF2B5EF4-FFF2-40B4-BE49-F238E27FC236}">
                <a16:creationId xmlns:a16="http://schemas.microsoft.com/office/drawing/2014/main" id="{4D14364A-7646-5FB1-8C30-2A7B5CAF5B2A}"/>
              </a:ext>
            </a:extLst>
          </p:cNvPr>
          <p:cNvSpPr/>
          <p:nvPr/>
        </p:nvSpPr>
        <p:spPr>
          <a:xfrm>
            <a:off x="827505" y="342900"/>
            <a:ext cx="4836695" cy="5959128"/>
          </a:xfrm>
          <a:prstGeom prst="verticalScroll">
            <a:avLst/>
          </a:prstGeom>
          <a:solidFill>
            <a:schemeClr val="tx1">
              <a:lumMod val="65000"/>
              <a:lumOff val="3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sp>
        <p:nvSpPr>
          <p:cNvPr id="12" name="スクロール: 縦 11">
            <a:extLst>
              <a:ext uri="{FF2B5EF4-FFF2-40B4-BE49-F238E27FC236}">
                <a16:creationId xmlns:a16="http://schemas.microsoft.com/office/drawing/2014/main" id="{E733CE95-8666-B45F-EBD7-4F7DA217BC44}"/>
              </a:ext>
            </a:extLst>
          </p:cNvPr>
          <p:cNvSpPr/>
          <p:nvPr/>
        </p:nvSpPr>
        <p:spPr>
          <a:xfrm>
            <a:off x="243304" y="240528"/>
            <a:ext cx="5141495" cy="6061500"/>
          </a:xfrm>
          <a:prstGeom prst="verticalScroll">
            <a:avLst/>
          </a:prstGeom>
          <a:solidFill>
            <a:schemeClr val="bg1">
              <a:lumMod val="95000"/>
            </a:schemeClr>
          </a:solidFill>
          <a:ln w="285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4800" b="1"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a:t>
            </a:r>
            <a:endParaRPr kumimoji="1" lang="en-US" altLang="ja-JP" sz="4800" b="1"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あるキャラクターを選択している場合、ランダムで登場する。</a:t>
            </a:r>
            <a:endParaRPr kumimoji="1" lang="en-US" altLang="ja-JP"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声質：人の神経を逆なでする</a:t>
            </a:r>
            <a:endParaRPr kumimoji="1" lang="en-US" altLang="ja-JP"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特技：論破</a:t>
            </a:r>
            <a:endParaRPr kumimoji="1" lang="en-US" altLang="ja-JP"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誕生日：１１月１６日</a:t>
            </a:r>
            <a:endParaRPr kumimoji="1" lang="en-US" altLang="ja-JP" sz="18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sp>
        <p:nvSpPr>
          <p:cNvPr id="13" name="テキスト ボックス 12">
            <a:extLst>
              <a:ext uri="{FF2B5EF4-FFF2-40B4-BE49-F238E27FC236}">
                <a16:creationId xmlns:a16="http://schemas.microsoft.com/office/drawing/2014/main" id="{426E053A-E04B-E242-03ED-A697AD57962C}"/>
              </a:ext>
            </a:extLst>
          </p:cNvPr>
          <p:cNvSpPr txBox="1"/>
          <p:nvPr/>
        </p:nvSpPr>
        <p:spPr>
          <a:xfrm rot="1081477">
            <a:off x="4966906" y="2363333"/>
            <a:ext cx="7509977" cy="25545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0" b="1" i="0" u="none" strike="noStrike" kern="1200" cap="none" spc="0" normalizeH="0" baseline="0" noProof="0" dirty="0">
                <a:ln>
                  <a:noFill/>
                </a:ln>
                <a:solidFill>
                  <a:srgbClr val="000000"/>
                </a:solidFill>
                <a:effectLst/>
                <a:uLnTx/>
                <a:uFillTx/>
                <a:latin typeface="Neue Haas Grotesk Text Pro"/>
                <a:ea typeface="+mn-ea"/>
                <a:cs typeface="+mn-cs"/>
              </a:rPr>
              <a:t>それって</a:t>
            </a:r>
            <a:endParaRPr kumimoji="1" lang="en-US" altLang="ja-JP" sz="8000" b="1" i="0" u="none"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0" b="1" i="0" u="none" strike="noStrike" kern="1200" cap="none" spc="0" normalizeH="0" baseline="0" noProof="0" dirty="0">
                <a:ln>
                  <a:noFill/>
                </a:ln>
                <a:solidFill>
                  <a:srgbClr val="000000"/>
                </a:solidFill>
                <a:effectLst/>
                <a:uLnTx/>
                <a:uFillTx/>
                <a:latin typeface="Neue Haas Grotesk Text Pro"/>
                <a:ea typeface="+mn-ea"/>
                <a:cs typeface="+mn-cs"/>
              </a:rPr>
              <a:t>あなたの・・・</a:t>
            </a:r>
          </a:p>
        </p:txBody>
      </p:sp>
      <p:grpSp>
        <p:nvGrpSpPr>
          <p:cNvPr id="17" name="グループ化 16">
            <a:extLst>
              <a:ext uri="{FF2B5EF4-FFF2-40B4-BE49-F238E27FC236}">
                <a16:creationId xmlns:a16="http://schemas.microsoft.com/office/drawing/2014/main" id="{2C38C6E6-4C48-D3FC-4CF2-0572EA58E394}"/>
              </a:ext>
            </a:extLst>
          </p:cNvPr>
          <p:cNvGrpSpPr/>
          <p:nvPr/>
        </p:nvGrpSpPr>
        <p:grpSpPr>
          <a:xfrm>
            <a:off x="4948993" y="646920"/>
            <a:ext cx="6999703" cy="5564160"/>
            <a:chOff x="5166896" y="646920"/>
            <a:chExt cx="6999703" cy="5564160"/>
          </a:xfrm>
        </p:grpSpPr>
        <p:pic>
          <p:nvPicPr>
            <p:cNvPr id="15" name="図 14" descr="男性の顔の絵&#10;&#10;中程度の精度で自動的に生成された説明">
              <a:extLst>
                <a:ext uri="{FF2B5EF4-FFF2-40B4-BE49-F238E27FC236}">
                  <a16:creationId xmlns:a16="http://schemas.microsoft.com/office/drawing/2014/main" id="{6BE9A6C5-2F3C-247B-848D-06DBB0277A91}"/>
                </a:ext>
              </a:extLst>
            </p:cNvPr>
            <p:cNvPicPr>
              <a:picLocks noChangeAspect="1"/>
            </p:cNvPicPr>
            <p:nvPr/>
          </p:nvPicPr>
          <p:blipFill rotWithShape="1">
            <a:blip r:embed="rId3" cstate="email">
              <a:duotone>
                <a:schemeClr val="accent6">
                  <a:shade val="45000"/>
                  <a:satMod val="135000"/>
                </a:schemeClr>
                <a:prstClr val="white"/>
              </a:duotone>
              <a:extLst>
                <a:ext uri="{BEBA8EAE-BF5A-486C-A8C5-ECC9F3942E4B}">
                  <a14:imgProps xmlns:a14="http://schemas.microsoft.com/office/drawing/2010/main">
                    <a14:imgLayer r:embed="rId4">
                      <a14:imgEffect>
                        <a14:brightnessContrast bright="-100000" contrast="-40000"/>
                      </a14:imgEffect>
                    </a14:imgLayer>
                  </a14:imgProps>
                </a:ext>
                <a:ext uri="{28A0092B-C50C-407E-A947-70E740481C1C}">
                  <a14:useLocalDpi xmlns:a14="http://schemas.microsoft.com/office/drawing/2010/main"/>
                </a:ext>
              </a:extLst>
            </a:blip>
            <a:srcRect l="15781" r="21292"/>
            <a:stretch/>
          </p:blipFill>
          <p:spPr>
            <a:xfrm>
              <a:off x="5602702" y="662508"/>
              <a:ext cx="6563897" cy="5548572"/>
            </a:xfrm>
            <a:prstGeom prst="rect">
              <a:avLst/>
            </a:prstGeom>
          </p:spPr>
        </p:pic>
        <p:grpSp>
          <p:nvGrpSpPr>
            <p:cNvPr id="16" name="グループ化 15">
              <a:extLst>
                <a:ext uri="{FF2B5EF4-FFF2-40B4-BE49-F238E27FC236}">
                  <a16:creationId xmlns:a16="http://schemas.microsoft.com/office/drawing/2014/main" id="{D9DDFC02-CA53-E50D-274E-E2D275DF02A5}"/>
                </a:ext>
              </a:extLst>
            </p:cNvPr>
            <p:cNvGrpSpPr/>
            <p:nvPr/>
          </p:nvGrpSpPr>
          <p:grpSpPr>
            <a:xfrm>
              <a:off x="5166896" y="646920"/>
              <a:ext cx="6781800" cy="5564160"/>
              <a:chOff x="5166896" y="646920"/>
              <a:chExt cx="6781800" cy="5564160"/>
            </a:xfrm>
          </p:grpSpPr>
          <p:pic>
            <p:nvPicPr>
              <p:cNvPr id="7" name="図 6" descr="男性の顔の絵&#10;&#10;中程度の精度で自動的に生成された説明">
                <a:extLst>
                  <a:ext uri="{FF2B5EF4-FFF2-40B4-BE49-F238E27FC236}">
                    <a16:creationId xmlns:a16="http://schemas.microsoft.com/office/drawing/2014/main" id="{27B675A7-00F9-7893-0411-DE42AACE0985}"/>
                  </a:ext>
                </a:extLst>
              </p:cNvPr>
              <p:cNvPicPr>
                <a:picLocks noChangeAspect="1"/>
              </p:cNvPicPr>
              <p:nvPr/>
            </p:nvPicPr>
            <p:blipFill rotWithShape="1">
              <a:blip r:embed="rId3" cstate="email">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contrast="-40000"/>
                        </a14:imgEffect>
                      </a14:imgLayer>
                    </a14:imgProps>
                  </a:ext>
                  <a:ext uri="{28A0092B-C50C-407E-A947-70E740481C1C}">
                    <a14:useLocalDpi xmlns:a14="http://schemas.microsoft.com/office/drawing/2010/main"/>
                  </a:ext>
                </a:extLst>
              </a:blip>
              <a:srcRect l="15781" r="21292"/>
              <a:stretch/>
            </p:blipFill>
            <p:spPr>
              <a:xfrm>
                <a:off x="5384799" y="646920"/>
                <a:ext cx="6563897" cy="5548572"/>
              </a:xfrm>
              <a:prstGeom prst="rect">
                <a:avLst/>
              </a:prstGeom>
            </p:spPr>
          </p:pic>
          <p:pic>
            <p:nvPicPr>
              <p:cNvPr id="8" name="図 7" descr="男性の顔の絵&#10;&#10;中程度の精度で自動的に生成された説明">
                <a:extLst>
                  <a:ext uri="{FF2B5EF4-FFF2-40B4-BE49-F238E27FC236}">
                    <a16:creationId xmlns:a16="http://schemas.microsoft.com/office/drawing/2014/main" id="{958966FC-CE8C-9912-7AFC-28723612FEBD}"/>
                  </a:ext>
                </a:extLst>
              </p:cNvPr>
              <p:cNvPicPr>
                <a:picLocks noChangeAspect="1"/>
              </p:cNvPicPr>
              <p:nvPr/>
            </p:nvPicPr>
            <p:blipFill rotWithShape="1">
              <a:blip r:embed="rId5" cstate="email">
                <a:biLevel thresh="75000"/>
                <a:extLst>
                  <a:ext uri="{BEBA8EAE-BF5A-486C-A8C5-ECC9F3942E4B}">
                    <a14:imgProps xmlns:a14="http://schemas.microsoft.com/office/drawing/2010/main">
                      <a14:imgLayer r:embed="rId4">
                        <a14:imgEffect>
                          <a14:sharpenSoften amount="25000"/>
                        </a14:imgEffect>
                        <a14:imgEffect>
                          <a14:colorTemperature colorTemp="4700"/>
                        </a14:imgEffect>
                        <a14:imgEffect>
                          <a14:saturation sat="361000"/>
                        </a14:imgEffect>
                        <a14:imgEffect>
                          <a14:brightnessContrast bright="-100000" contrast="-40000"/>
                        </a14:imgEffect>
                      </a14:imgLayer>
                    </a14:imgProps>
                  </a:ext>
                  <a:ext uri="{28A0092B-C50C-407E-A947-70E740481C1C}">
                    <a14:useLocalDpi xmlns:a14="http://schemas.microsoft.com/office/drawing/2010/main"/>
                  </a:ext>
                </a:extLst>
              </a:blip>
              <a:srcRect l="15781" r="21292"/>
              <a:stretch/>
            </p:blipFill>
            <p:spPr>
              <a:xfrm>
                <a:off x="5166896" y="662508"/>
                <a:ext cx="6563897" cy="5548572"/>
              </a:xfrm>
              <a:prstGeom prst="rect">
                <a:avLst/>
              </a:prstGeom>
            </p:spPr>
          </p:pic>
        </p:grpSp>
      </p:grpSp>
    </p:spTree>
    <p:extLst>
      <p:ext uri="{BB962C8B-B14F-4D97-AF65-F5344CB8AC3E}">
        <p14:creationId xmlns:p14="http://schemas.microsoft.com/office/powerpoint/2010/main" val="801596448"/>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Rectangle 9">
            <a:extLst>
              <a:ext uri="{FF2B5EF4-FFF2-40B4-BE49-F238E27FC236}">
                <a16:creationId xmlns:a16="http://schemas.microsoft.com/office/drawing/2014/main" id="{C4F049F8-87E1-403E-2A50-2F4544BF8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descr="パステルで花びらの抽象的なデザイン">
            <a:extLst>
              <a:ext uri="{FF2B5EF4-FFF2-40B4-BE49-F238E27FC236}">
                <a16:creationId xmlns:a16="http://schemas.microsoft.com/office/drawing/2014/main" id="{585BB635-D156-9A52-362B-460E1E7CCC7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31" y="-10"/>
            <a:ext cx="12191999" cy="6858000"/>
          </a:xfrm>
          <a:prstGeom prst="rect">
            <a:avLst/>
          </a:prstGeom>
        </p:spPr>
      </p:pic>
      <p:sp>
        <p:nvSpPr>
          <p:cNvPr id="12" name="Freeform: Shape 11">
            <a:extLst>
              <a:ext uri="{FF2B5EF4-FFF2-40B4-BE49-F238E27FC236}">
                <a16:creationId xmlns:a16="http://schemas.microsoft.com/office/drawing/2014/main" id="{DD29B6E1-6E86-A1A0-2491-E5B84B3AA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1035555" y="1445436"/>
            <a:ext cx="11191887" cy="5509960"/>
          </a:xfrm>
          <a:custGeom>
            <a:avLst/>
            <a:gdLst>
              <a:gd name="connsiteX0" fmla="*/ 75794 w 11191887"/>
              <a:gd name="connsiteY0" fmla="*/ 5509960 h 5509960"/>
              <a:gd name="connsiteX1" fmla="*/ 11191887 w 11191887"/>
              <a:gd name="connsiteY1" fmla="*/ 5315928 h 5509960"/>
              <a:gd name="connsiteX2" fmla="*/ 5163097 w 11191887"/>
              <a:gd name="connsiteY2" fmla="*/ 753031 h 5509960"/>
              <a:gd name="connsiteX3" fmla="*/ 5078820 w 11191887"/>
              <a:gd name="connsiteY3" fmla="*/ 692507 h 5509960"/>
              <a:gd name="connsiteX4" fmla="*/ 2926071 w 11191887"/>
              <a:gd name="connsiteY4" fmla="*/ 1150 h 5509960"/>
              <a:gd name="connsiteX5" fmla="*/ 2692814 w 11191887"/>
              <a:gd name="connsiteY5" fmla="*/ 2336 h 5509960"/>
              <a:gd name="connsiteX6" fmla="*/ 95718 w 11191887"/>
              <a:gd name="connsiteY6" fmla="*/ 1073885 h 5509960"/>
              <a:gd name="connsiteX7" fmla="*/ 0 w 11191887"/>
              <a:gd name="connsiteY7" fmla="*/ 1167726 h 550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91887" h="5509960">
                <a:moveTo>
                  <a:pt x="75794" y="5509960"/>
                </a:moveTo>
                <a:lnTo>
                  <a:pt x="11191887" y="5315928"/>
                </a:lnTo>
                <a:lnTo>
                  <a:pt x="5163097" y="753031"/>
                </a:lnTo>
                <a:lnTo>
                  <a:pt x="5078820" y="692507"/>
                </a:lnTo>
                <a:cubicBezTo>
                  <a:pt x="4421358" y="245206"/>
                  <a:pt x="3672983" y="19009"/>
                  <a:pt x="2926071" y="1150"/>
                </a:cubicBezTo>
                <a:cubicBezTo>
                  <a:pt x="2848268" y="-711"/>
                  <a:pt x="2770480" y="-310"/>
                  <a:pt x="2692814" y="2336"/>
                </a:cubicBezTo>
                <a:cubicBezTo>
                  <a:pt x="1746244" y="34591"/>
                  <a:pt x="817542" y="400481"/>
                  <a:pt x="95718" y="1073885"/>
                </a:cubicBezTo>
                <a:lnTo>
                  <a:pt x="0" y="1167726"/>
                </a:lnTo>
                <a:close/>
              </a:path>
            </a:pathLst>
          </a:custGeom>
          <a:gradFill>
            <a:gsLst>
              <a:gs pos="23000">
                <a:schemeClr val="bg2">
                  <a:alpha val="68000"/>
                </a:schemeClr>
              </a:gs>
              <a:gs pos="100000">
                <a:schemeClr val="accent1">
                  <a:lumMod val="60000"/>
                  <a:lumOff val="40000"/>
                  <a:alpha val="78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A2267E04-110B-CDB4-1B87-AA05A502DE6C}"/>
              </a:ext>
            </a:extLst>
          </p:cNvPr>
          <p:cNvSpPr>
            <a:spLocks noGrp="1"/>
          </p:cNvSpPr>
          <p:nvPr>
            <p:ph type="title"/>
          </p:nvPr>
        </p:nvSpPr>
        <p:spPr>
          <a:xfrm>
            <a:off x="3918858" y="2168449"/>
            <a:ext cx="7953042" cy="2951665"/>
          </a:xfrm>
        </p:spPr>
        <p:txBody>
          <a:bodyPr vert="horz" lIns="91440" tIns="45720" rIns="91440" bIns="45720" rtlCol="0" anchor="b">
            <a:normAutofit/>
          </a:bodyPr>
          <a:lstStyle/>
          <a:p>
            <a:pPr algn="r">
              <a:lnSpc>
                <a:spcPct val="100000"/>
              </a:lnSpc>
            </a:pPr>
            <a:r>
              <a:rPr kumimoji="1" lang="ja-JP" altLang="en-US" sz="6000" dirty="0">
                <a:solidFill>
                  <a:schemeClr val="tx1">
                    <a:lumMod val="95000"/>
                    <a:lumOff val="5000"/>
                  </a:schemeClr>
                </a:solidFill>
              </a:rPr>
              <a:t>デモンストレーション</a:t>
            </a:r>
          </a:p>
        </p:txBody>
      </p:sp>
      <p:pic>
        <p:nvPicPr>
          <p:cNvPr id="3" name="図 2" descr="男性の顔の絵&#10;&#10;中程度の精度で自動的に生成された説明">
            <a:extLst>
              <a:ext uri="{FF2B5EF4-FFF2-40B4-BE49-F238E27FC236}">
                <a16:creationId xmlns:a16="http://schemas.microsoft.com/office/drawing/2014/main" id="{AF875AAB-B841-4736-E2A7-B0A7EB117CAF}"/>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saturation sat="0"/>
                    </a14:imgEffect>
                    <a14:imgEffect>
                      <a14:brightnessContrast bright="-100000" contrast="-40000"/>
                    </a14:imgEffect>
                  </a14:imgLayer>
                </a14:imgProps>
              </a:ext>
              <a:ext uri="{28A0092B-C50C-407E-A947-70E740481C1C}">
                <a14:useLocalDpi xmlns:a14="http://schemas.microsoft.com/office/drawing/2010/main"/>
              </a:ext>
            </a:extLst>
          </a:blip>
          <a:srcRect/>
          <a:stretch/>
        </p:blipFill>
        <p:spPr>
          <a:xfrm>
            <a:off x="10592325" y="5400373"/>
            <a:ext cx="1519392" cy="1457617"/>
          </a:xfrm>
          <a:prstGeom prst="rect">
            <a:avLst/>
          </a:prstGeom>
        </p:spPr>
      </p:pic>
      <p:sp>
        <p:nvSpPr>
          <p:cNvPr id="5" name="テキスト ボックス 4">
            <a:extLst>
              <a:ext uri="{FF2B5EF4-FFF2-40B4-BE49-F238E27FC236}">
                <a16:creationId xmlns:a16="http://schemas.microsoft.com/office/drawing/2014/main" id="{2CFB1544-2FD3-7FCF-8AD0-4B15766DB25C}"/>
              </a:ext>
            </a:extLst>
          </p:cNvPr>
          <p:cNvSpPr txBox="1"/>
          <p:nvPr/>
        </p:nvSpPr>
        <p:spPr>
          <a:xfrm>
            <a:off x="6753490" y="6303997"/>
            <a:ext cx="5118410" cy="369332"/>
          </a:xfrm>
          <a:prstGeom prst="rect">
            <a:avLst/>
          </a:prstGeom>
          <a:noFill/>
        </p:spPr>
        <p:txBody>
          <a:bodyPr wrap="square" rtlCol="0">
            <a:spAutoFit/>
          </a:bodyPr>
          <a:lstStyle/>
          <a:p>
            <a:r>
              <a:rPr kumimoji="1" lang="ja-JP" altLang="en-US" dirty="0"/>
              <a:t>シークレットキャラが出るかも</a:t>
            </a:r>
            <a:r>
              <a:rPr kumimoji="1" lang="en-US" altLang="ja-JP" dirty="0"/>
              <a:t>…</a:t>
            </a:r>
            <a:endParaRPr kumimoji="1" lang="ja-JP" altLang="en-US" dirty="0"/>
          </a:p>
        </p:txBody>
      </p:sp>
    </p:spTree>
    <p:extLst>
      <p:ext uri="{BB962C8B-B14F-4D97-AF65-F5344CB8AC3E}">
        <p14:creationId xmlns:p14="http://schemas.microsoft.com/office/powerpoint/2010/main" val="5979477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Rectangle 9">
            <a:extLst>
              <a:ext uri="{FF2B5EF4-FFF2-40B4-BE49-F238E27FC236}">
                <a16:creationId xmlns:a16="http://schemas.microsoft.com/office/drawing/2014/main" id="{C4F049F8-87E1-403E-2A50-2F4544BF8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パステルで花びらの抽象的なデザイン">
            <a:extLst>
              <a:ext uri="{FF2B5EF4-FFF2-40B4-BE49-F238E27FC236}">
                <a16:creationId xmlns:a16="http://schemas.microsoft.com/office/drawing/2014/main" id="{6853567A-DFF1-8014-75B3-76E25FBC447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1" y="1"/>
            <a:ext cx="12191979" cy="6857999"/>
          </a:xfrm>
          <a:prstGeom prst="rect">
            <a:avLst/>
          </a:prstGeom>
        </p:spPr>
      </p:pic>
      <p:sp>
        <p:nvSpPr>
          <p:cNvPr id="12" name="Freeform: Shape 11">
            <a:extLst>
              <a:ext uri="{FF2B5EF4-FFF2-40B4-BE49-F238E27FC236}">
                <a16:creationId xmlns:a16="http://schemas.microsoft.com/office/drawing/2014/main" id="{DD29B6E1-6E86-A1A0-2491-E5B84B3AA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1035555" y="1445436"/>
            <a:ext cx="11191887" cy="5509960"/>
          </a:xfrm>
          <a:custGeom>
            <a:avLst/>
            <a:gdLst>
              <a:gd name="connsiteX0" fmla="*/ 75794 w 11191887"/>
              <a:gd name="connsiteY0" fmla="*/ 5509960 h 5509960"/>
              <a:gd name="connsiteX1" fmla="*/ 11191887 w 11191887"/>
              <a:gd name="connsiteY1" fmla="*/ 5315928 h 5509960"/>
              <a:gd name="connsiteX2" fmla="*/ 5163097 w 11191887"/>
              <a:gd name="connsiteY2" fmla="*/ 753031 h 5509960"/>
              <a:gd name="connsiteX3" fmla="*/ 5078820 w 11191887"/>
              <a:gd name="connsiteY3" fmla="*/ 692507 h 5509960"/>
              <a:gd name="connsiteX4" fmla="*/ 2926071 w 11191887"/>
              <a:gd name="connsiteY4" fmla="*/ 1150 h 5509960"/>
              <a:gd name="connsiteX5" fmla="*/ 2692814 w 11191887"/>
              <a:gd name="connsiteY5" fmla="*/ 2336 h 5509960"/>
              <a:gd name="connsiteX6" fmla="*/ 95718 w 11191887"/>
              <a:gd name="connsiteY6" fmla="*/ 1073885 h 5509960"/>
              <a:gd name="connsiteX7" fmla="*/ 0 w 11191887"/>
              <a:gd name="connsiteY7" fmla="*/ 1167726 h 550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91887" h="5509960">
                <a:moveTo>
                  <a:pt x="75794" y="5509960"/>
                </a:moveTo>
                <a:lnTo>
                  <a:pt x="11191887" y="5315928"/>
                </a:lnTo>
                <a:lnTo>
                  <a:pt x="5163097" y="753031"/>
                </a:lnTo>
                <a:lnTo>
                  <a:pt x="5078820" y="692507"/>
                </a:lnTo>
                <a:cubicBezTo>
                  <a:pt x="4421358" y="245206"/>
                  <a:pt x="3672983" y="19009"/>
                  <a:pt x="2926071" y="1150"/>
                </a:cubicBezTo>
                <a:cubicBezTo>
                  <a:pt x="2848268" y="-711"/>
                  <a:pt x="2770480" y="-310"/>
                  <a:pt x="2692814" y="2336"/>
                </a:cubicBezTo>
                <a:cubicBezTo>
                  <a:pt x="1746244" y="34591"/>
                  <a:pt x="817542" y="400481"/>
                  <a:pt x="95718" y="1073885"/>
                </a:cubicBezTo>
                <a:lnTo>
                  <a:pt x="0" y="1167726"/>
                </a:lnTo>
                <a:close/>
              </a:path>
            </a:pathLst>
          </a:custGeom>
          <a:gradFill>
            <a:gsLst>
              <a:gs pos="23000">
                <a:schemeClr val="bg2">
                  <a:alpha val="68000"/>
                </a:schemeClr>
              </a:gs>
              <a:gs pos="100000">
                <a:schemeClr val="accent1">
                  <a:lumMod val="60000"/>
                  <a:lumOff val="40000"/>
                  <a:alpha val="78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F063E299-3774-B02A-73B6-F0A2D5C46B43}"/>
              </a:ext>
            </a:extLst>
          </p:cNvPr>
          <p:cNvSpPr>
            <a:spLocks noGrp="1"/>
          </p:cNvSpPr>
          <p:nvPr>
            <p:ph type="title"/>
          </p:nvPr>
        </p:nvSpPr>
        <p:spPr>
          <a:xfrm>
            <a:off x="4343400" y="3092651"/>
            <a:ext cx="6968336" cy="2142559"/>
          </a:xfrm>
        </p:spPr>
        <p:txBody>
          <a:bodyPr vert="horz" lIns="91440" tIns="45720" rIns="91440" bIns="45720" rtlCol="0" anchor="b">
            <a:normAutofit/>
          </a:bodyPr>
          <a:lstStyle/>
          <a:p>
            <a:pPr algn="r"/>
            <a:r>
              <a:rPr kumimoji="1" lang="ja-JP" altLang="en-US" sz="4800" dirty="0">
                <a:latin typeface="BIZ UDゴシック" panose="020B0400000000000000" pitchFamily="49" charset="-128"/>
                <a:ea typeface="BIZ UDゴシック" panose="020B0400000000000000" pitchFamily="49" charset="-128"/>
              </a:rPr>
              <a:t>工夫した点・苦労した点</a:t>
            </a:r>
            <a:endParaRPr kumimoji="1" lang="en-US" altLang="ja-JP" sz="4800" dirty="0"/>
          </a:p>
        </p:txBody>
      </p:sp>
    </p:spTree>
    <p:extLst>
      <p:ext uri="{BB962C8B-B14F-4D97-AF65-F5344CB8AC3E}">
        <p14:creationId xmlns:p14="http://schemas.microsoft.com/office/powerpoint/2010/main" val="32644673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364E18-0909-04B8-85B7-1D75F76733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A4E4C0D-6BCA-FC17-62BD-B629662A9D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19000">
                <a:schemeClr val="bg2"/>
              </a:gs>
              <a:gs pos="99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B08FA76-1ED5-E432-8E59-C7ABAAB69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1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コンテンツ プレースホルダー 2">
            <a:extLst>
              <a:ext uri="{FF2B5EF4-FFF2-40B4-BE49-F238E27FC236}">
                <a16:creationId xmlns:a16="http://schemas.microsoft.com/office/drawing/2014/main" id="{EDB74ED3-5085-3BEC-23BF-3D5FF409BAE6}"/>
              </a:ext>
            </a:extLst>
          </p:cNvPr>
          <p:cNvSpPr>
            <a:spLocks noGrp="1"/>
          </p:cNvSpPr>
          <p:nvPr>
            <p:ph idx="1"/>
          </p:nvPr>
        </p:nvSpPr>
        <p:spPr>
          <a:xfrm>
            <a:off x="1371600" y="2024742"/>
            <a:ext cx="9240253" cy="4026295"/>
          </a:xfrm>
        </p:spPr>
        <p:txBody>
          <a:bodyPr>
            <a:noAutofit/>
          </a:bodyPr>
          <a:lstStyle/>
          <a:p>
            <a:pPr marL="0" indent="0">
              <a:buNone/>
            </a:pPr>
            <a:r>
              <a:rPr kumimoji="1" lang="en-US" altLang="ja-JP" sz="3200" b="1" dirty="0">
                <a:latin typeface="BIZ UDゴシック" panose="020B0400000000000000" pitchFamily="49" charset="-128"/>
                <a:ea typeface="BIZ UDゴシック" panose="020B0400000000000000" pitchFamily="49" charset="-128"/>
              </a:rPr>
              <a:t>&lt;</a:t>
            </a:r>
            <a:r>
              <a:rPr kumimoji="1" lang="ja-JP" altLang="en-US" sz="3200" b="1" dirty="0">
                <a:latin typeface="BIZ UDゴシック" panose="020B0400000000000000" pitchFamily="49" charset="-128"/>
                <a:ea typeface="BIZ UDゴシック" panose="020B0400000000000000" pitchFamily="49" charset="-128"/>
              </a:rPr>
              <a:t>工夫</a:t>
            </a:r>
            <a:r>
              <a:rPr kumimoji="1" lang="en-US" altLang="ja-JP" sz="3200" b="1" dirty="0">
                <a:latin typeface="BIZ UDゴシック" panose="020B0400000000000000" pitchFamily="49" charset="-128"/>
                <a:ea typeface="BIZ UDゴシック" panose="020B0400000000000000" pitchFamily="49" charset="-128"/>
              </a:rPr>
              <a:t>&gt;</a:t>
            </a:r>
          </a:p>
          <a:p>
            <a:pPr marL="0" indent="0">
              <a:buNone/>
            </a:pPr>
            <a:r>
              <a:rPr kumimoji="1" lang="ja-JP" altLang="en-US" sz="2400" dirty="0">
                <a:latin typeface="BIZ UDゴシック" panose="020B0400000000000000" pitchFamily="49" charset="-128"/>
                <a:ea typeface="BIZ UDゴシック" panose="020B0400000000000000" pitchFamily="49" charset="-128"/>
              </a:rPr>
              <a:t>・情報共有に関するルールを決め、順守した。</a:t>
            </a:r>
            <a:endParaRPr kumimoji="1" lang="en-US" altLang="ja-JP" sz="2400" dirty="0">
              <a:latin typeface="BIZ UDゴシック" panose="020B0400000000000000" pitchFamily="49" charset="-128"/>
              <a:ea typeface="BIZ UDゴシック" panose="020B0400000000000000" pitchFamily="49" charset="-128"/>
            </a:endParaRPr>
          </a:p>
          <a:p>
            <a:pPr marL="0" indent="0">
              <a:buNone/>
            </a:pPr>
            <a:r>
              <a:rPr kumimoji="1" lang="ja-JP" altLang="en-US" sz="2400" dirty="0">
                <a:latin typeface="BIZ UDゴシック" panose="020B0400000000000000" pitchFamily="49" charset="-128"/>
                <a:ea typeface="BIZ UDゴシック" panose="020B0400000000000000" pitchFamily="49" charset="-128"/>
              </a:rPr>
              <a:t>・作業に入る前に各自行う作業を確認し、誰が何をやるかを明確にした。</a:t>
            </a:r>
            <a:endParaRPr kumimoji="1" lang="en-US" altLang="ja-JP" sz="2400" dirty="0">
              <a:latin typeface="BIZ UDゴシック" panose="020B0400000000000000" pitchFamily="49" charset="-128"/>
              <a:ea typeface="BIZ UDゴシック" panose="020B0400000000000000" pitchFamily="49" charset="-128"/>
            </a:endParaRPr>
          </a:p>
          <a:p>
            <a:pPr marL="0" indent="0">
              <a:buNone/>
            </a:pPr>
            <a:r>
              <a:rPr kumimoji="1" lang="ja-JP" altLang="en-US" sz="2400" dirty="0">
                <a:latin typeface="BIZ UDゴシック" panose="020B0400000000000000" pitchFamily="49" charset="-128"/>
                <a:ea typeface="BIZ UDゴシック" panose="020B0400000000000000" pitchFamily="49" charset="-128"/>
              </a:rPr>
              <a:t>・期限を設け、初学者との教育と開発を並行して行った。</a:t>
            </a:r>
            <a:endParaRPr kumimoji="1" lang="en-US" altLang="ja-JP" sz="2400" dirty="0">
              <a:latin typeface="BIZ UDゴシック" panose="020B0400000000000000" pitchFamily="49" charset="-128"/>
              <a:ea typeface="BIZ UDゴシック" panose="020B0400000000000000" pitchFamily="49" charset="-128"/>
            </a:endParaRPr>
          </a:p>
          <a:p>
            <a:pPr marL="0" indent="0">
              <a:buNone/>
            </a:pPr>
            <a:endParaRPr kumimoji="1" lang="en-US" altLang="ja-JP" dirty="0">
              <a:latin typeface="BIZ UDゴシック" panose="020B0400000000000000" pitchFamily="49" charset="-128"/>
              <a:ea typeface="BIZ UDゴシック" panose="020B0400000000000000" pitchFamily="49" charset="-128"/>
            </a:endParaRPr>
          </a:p>
        </p:txBody>
      </p:sp>
      <p:sp>
        <p:nvSpPr>
          <p:cNvPr id="7" name="四角形: 角を丸くする 6">
            <a:extLst>
              <a:ext uri="{FF2B5EF4-FFF2-40B4-BE49-F238E27FC236}">
                <a16:creationId xmlns:a16="http://schemas.microsoft.com/office/drawing/2014/main" id="{1DC67572-9BF2-3FDA-64A1-58C36C88BD1F}"/>
              </a:ext>
            </a:extLst>
          </p:cNvPr>
          <p:cNvSpPr/>
          <p:nvPr/>
        </p:nvSpPr>
        <p:spPr>
          <a:xfrm>
            <a:off x="974558" y="1143001"/>
            <a:ext cx="9985179" cy="4908039"/>
          </a:xfrm>
          <a:prstGeom prst="roundRect">
            <a:avLst/>
          </a:prstGeom>
          <a:noFill/>
          <a:ln w="76200">
            <a:solidFill>
              <a:schemeClr val="accent2">
                <a:lumMod val="40000"/>
                <a:lumOff val="6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descr="コンピュータ が含まれている画像&#10;&#10;自動的に生成された説明">
            <a:extLst>
              <a:ext uri="{FF2B5EF4-FFF2-40B4-BE49-F238E27FC236}">
                <a16:creationId xmlns:a16="http://schemas.microsoft.com/office/drawing/2014/main" id="{809402A8-0704-A58A-F74F-9CB0CBC59F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88348" y="4162266"/>
            <a:ext cx="3828430" cy="2380053"/>
          </a:xfrm>
          <a:prstGeom prst="rect">
            <a:avLst/>
          </a:prstGeom>
        </p:spPr>
      </p:pic>
      <p:pic>
        <p:nvPicPr>
          <p:cNvPr id="21" name="図 20" descr="ホワイトボード が含まれている画像&#10;&#10;自動的に生成された説明">
            <a:extLst>
              <a:ext uri="{FF2B5EF4-FFF2-40B4-BE49-F238E27FC236}">
                <a16:creationId xmlns:a16="http://schemas.microsoft.com/office/drawing/2014/main" id="{D67DF40D-0296-D253-02FC-AECBDAE87771}"/>
              </a:ext>
            </a:extLst>
          </p:cNvPr>
          <p:cNvPicPr>
            <a:picLocks noChangeAspect="1"/>
          </p:cNvPicPr>
          <p:nvPr/>
        </p:nvPicPr>
        <p:blipFill>
          <a:blip r:embed="rId4" cstate="email">
            <a:extLst>
              <a:ext uri="{BEBA8EAE-BF5A-486C-A8C5-ECC9F3942E4B}">
                <a14:imgProps xmlns:a14="http://schemas.microsoft.com/office/drawing/2010/main">
                  <a14:imgLayer r:embed="rId5">
                    <a14:imgEffect>
                      <a14:backgroundRemoval t="10000" b="90000" l="10000" r="90000">
                        <a14:foregroundMark x1="46875" y1="30833" x2="57000" y2="45167"/>
                        <a14:foregroundMark x1="34750" y1="61000" x2="40063" y2="64000"/>
                        <a14:foregroundMark x1="36688" y1="77583" x2="34313" y2="73083"/>
                        <a14:foregroundMark x1="21250" y1="20250" x2="28000" y2="30083"/>
                        <a14:foregroundMark x1="86938" y1="65500" x2="86938" y2="80583"/>
                        <a14:foregroundMark x1="62813" y1="12750" x2="60375" y2="17250"/>
                        <a14:foregroundMark x1="69063" y1="20250" x2="65688" y2="20250"/>
                      </a14:backgroundRemoval>
                    </a14:imgEffect>
                  </a14:imgLayer>
                </a14:imgProps>
              </a:ext>
              <a:ext uri="{28A0092B-C50C-407E-A947-70E740481C1C}">
                <a14:useLocalDpi xmlns:a14="http://schemas.microsoft.com/office/drawing/2010/main"/>
              </a:ext>
            </a:extLst>
          </a:blip>
          <a:stretch>
            <a:fillRect/>
          </a:stretch>
        </p:blipFill>
        <p:spPr>
          <a:xfrm>
            <a:off x="615280" y="0"/>
            <a:ext cx="2308575" cy="1479128"/>
          </a:xfrm>
          <a:prstGeom prst="rect">
            <a:avLst/>
          </a:prstGeom>
        </p:spPr>
      </p:pic>
    </p:spTree>
    <p:extLst>
      <p:ext uri="{BB962C8B-B14F-4D97-AF65-F5344CB8AC3E}">
        <p14:creationId xmlns:p14="http://schemas.microsoft.com/office/powerpoint/2010/main" val="3731851322"/>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25B222-F836-96FC-6322-9532925BA363}"/>
              </a:ext>
            </a:extLst>
          </p:cNvPr>
          <p:cNvSpPr>
            <a:spLocks noGrp="1"/>
          </p:cNvSpPr>
          <p:nvPr>
            <p:ph type="ctrTitle"/>
          </p:nvPr>
        </p:nvSpPr>
        <p:spPr>
          <a:xfrm>
            <a:off x="530292" y="-124946"/>
            <a:ext cx="12487208" cy="5519937"/>
          </a:xfrm>
        </p:spPr>
        <p:txBody>
          <a:bodyPr>
            <a:noAutofit/>
          </a:bodyPr>
          <a:lstStyle/>
          <a:p>
            <a:br>
              <a:rPr kumimoji="1" lang="en-US" altLang="ja-JP" sz="4000" dirty="0">
                <a:latin typeface="BIZ UDゴシック" panose="020B0400000000000000" pitchFamily="49" charset="-128"/>
                <a:ea typeface="BIZ UDゴシック" panose="020B0400000000000000" pitchFamily="49" charset="-128"/>
              </a:rPr>
            </a:br>
            <a:r>
              <a:rPr kumimoji="1" lang="ja-JP" altLang="en-US" sz="8000" dirty="0">
                <a:latin typeface="BIZ UDゴシック" panose="020B0400000000000000" pitchFamily="49" charset="-128"/>
                <a:ea typeface="BIZ UDゴシック" panose="020B0400000000000000" pitchFamily="49" charset="-128"/>
              </a:rPr>
              <a:t>そもそも</a:t>
            </a:r>
            <a:br>
              <a:rPr kumimoji="1" lang="en-US" altLang="ja-JP" sz="8000" dirty="0">
                <a:latin typeface="BIZ UDゴシック" panose="020B0400000000000000" pitchFamily="49" charset="-128"/>
                <a:ea typeface="BIZ UDゴシック" panose="020B0400000000000000" pitchFamily="49" charset="-128"/>
              </a:rPr>
            </a:br>
            <a:r>
              <a:rPr kumimoji="1" lang="ja-JP" altLang="en-US" sz="8000" dirty="0">
                <a:latin typeface="BIZ UDゴシック" panose="020B0400000000000000" pitchFamily="49" charset="-128"/>
                <a:ea typeface="BIZ UDゴシック" panose="020B0400000000000000" pitchFamily="49" charset="-128"/>
              </a:rPr>
              <a:t>　プロジェクト名</a:t>
            </a:r>
            <a:br>
              <a:rPr kumimoji="1" lang="en-US" altLang="ja-JP" sz="8000" dirty="0">
                <a:latin typeface="BIZ UDゴシック" panose="020B0400000000000000" pitchFamily="49" charset="-128"/>
                <a:ea typeface="BIZ UDゴシック" panose="020B0400000000000000" pitchFamily="49" charset="-128"/>
              </a:rPr>
            </a:br>
            <a:r>
              <a:rPr kumimoji="1" lang="ja-JP" altLang="en-US" sz="8000" dirty="0">
                <a:latin typeface="BIZ UDゴシック" panose="020B0400000000000000" pitchFamily="49" charset="-128"/>
                <a:ea typeface="BIZ UDゴシック" panose="020B0400000000000000" pitchFamily="49" charset="-128"/>
              </a:rPr>
              <a:t>（生活習慣病）の</a:t>
            </a:r>
            <a:r>
              <a:rPr kumimoji="1" lang="ja-JP" altLang="en-US" sz="8000" dirty="0">
                <a:solidFill>
                  <a:schemeClr val="accent1"/>
                </a:solidFill>
                <a:latin typeface="BIZ UDゴシック" panose="020B0400000000000000" pitchFamily="49" charset="-128"/>
                <a:ea typeface="BIZ UDゴシック" panose="020B0400000000000000" pitchFamily="49" charset="-128"/>
              </a:rPr>
              <a:t>由来</a:t>
            </a:r>
            <a:r>
              <a:rPr kumimoji="1" lang="ja-JP" altLang="en-US" sz="8000" dirty="0">
                <a:latin typeface="BIZ UDゴシック" panose="020B0400000000000000" pitchFamily="49" charset="-128"/>
                <a:ea typeface="BIZ UDゴシック" panose="020B0400000000000000" pitchFamily="49" charset="-128"/>
              </a:rPr>
              <a:t>は</a:t>
            </a:r>
          </a:p>
        </p:txBody>
      </p:sp>
      <p:grpSp>
        <p:nvGrpSpPr>
          <p:cNvPr id="6" name="グループ化 5">
            <a:extLst>
              <a:ext uri="{FF2B5EF4-FFF2-40B4-BE49-F238E27FC236}">
                <a16:creationId xmlns:a16="http://schemas.microsoft.com/office/drawing/2014/main" id="{56E6E4E4-B965-7AED-2F55-A4E8EA141DB4}"/>
              </a:ext>
            </a:extLst>
          </p:cNvPr>
          <p:cNvGrpSpPr/>
          <p:nvPr/>
        </p:nvGrpSpPr>
        <p:grpSpPr>
          <a:xfrm>
            <a:off x="273860" y="1463009"/>
            <a:ext cx="11644279" cy="4088370"/>
            <a:chOff x="273860" y="1463009"/>
            <a:chExt cx="11644279" cy="4088370"/>
          </a:xfrm>
        </p:grpSpPr>
        <p:sp>
          <p:nvSpPr>
            <p:cNvPr id="12" name="吹き出し: 角を丸めた四角形 11">
              <a:extLst>
                <a:ext uri="{FF2B5EF4-FFF2-40B4-BE49-F238E27FC236}">
                  <a16:creationId xmlns:a16="http://schemas.microsoft.com/office/drawing/2014/main" id="{01ECE551-EED1-4062-1288-AFCC886E75D0}"/>
                </a:ext>
              </a:extLst>
            </p:cNvPr>
            <p:cNvSpPr/>
            <p:nvPr/>
          </p:nvSpPr>
          <p:spPr>
            <a:xfrm>
              <a:off x="273860" y="1463009"/>
              <a:ext cx="11644279" cy="4088370"/>
            </a:xfrm>
            <a:prstGeom prst="wedgeRoundRectCallout">
              <a:avLst>
                <a:gd name="adj1" fmla="val -23070"/>
                <a:gd name="adj2" fmla="val 47537"/>
                <a:gd name="adj3" fmla="val 16667"/>
              </a:avLst>
            </a:prstGeom>
            <a:solidFill>
              <a:schemeClr val="bg1"/>
            </a:solidFill>
            <a:ln w="28575">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8000" b="1" dirty="0">
                  <a:solidFill>
                    <a:schemeClr val="accent1"/>
                  </a:solidFill>
                </a:rPr>
                <a:t>メンバー全員の</a:t>
              </a:r>
              <a:endParaRPr lang="en-US" altLang="ja-JP" sz="8000" b="1" dirty="0">
                <a:solidFill>
                  <a:schemeClr val="accent1"/>
                </a:solidFill>
              </a:endParaRPr>
            </a:p>
            <a:p>
              <a:pPr algn="ctr"/>
              <a:r>
                <a:rPr lang="ja-JP" altLang="en-US" sz="8000" b="1" dirty="0">
                  <a:solidFill>
                    <a:schemeClr val="accent1"/>
                  </a:solidFill>
                </a:rPr>
                <a:t>生活習慣が悪いから！</a:t>
              </a:r>
              <a:endParaRPr kumimoji="1" lang="ja-JP" altLang="en-US" sz="8000" b="1" dirty="0">
                <a:solidFill>
                  <a:schemeClr val="accent1"/>
                </a:solidFill>
              </a:endParaRPr>
            </a:p>
          </p:txBody>
        </p:sp>
        <p:pic>
          <p:nvPicPr>
            <p:cNvPr id="5" name="図 4" descr="時計, 記号 が含まれている画像&#10;&#10;自動的に生成された説明">
              <a:extLst>
                <a:ext uri="{FF2B5EF4-FFF2-40B4-BE49-F238E27FC236}">
                  <a16:creationId xmlns:a16="http://schemas.microsoft.com/office/drawing/2014/main" id="{8F4B8A44-34A1-2CF9-E0AC-5C7CB3AA74C6}"/>
                </a:ext>
              </a:extLst>
            </p:cNvPr>
            <p:cNvPicPr>
              <a:picLocks noChangeAspect="1"/>
            </p:cNvPicPr>
            <p:nvPr/>
          </p:nvPicPr>
          <p:blipFill rotWithShape="1">
            <a:blip r:embed="rId3" cstate="email">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p:blipFill>
          <p:spPr>
            <a:xfrm>
              <a:off x="381001" y="1782716"/>
              <a:ext cx="1739086" cy="1377018"/>
            </a:xfrm>
            <a:prstGeom prst="rect">
              <a:avLst/>
            </a:prstGeom>
          </p:spPr>
        </p:pic>
      </p:grpSp>
      <p:sp>
        <p:nvSpPr>
          <p:cNvPr id="3" name="爆発: 14 pt 2">
            <a:extLst>
              <a:ext uri="{FF2B5EF4-FFF2-40B4-BE49-F238E27FC236}">
                <a16:creationId xmlns:a16="http://schemas.microsoft.com/office/drawing/2014/main" id="{E5ADF714-9452-DBFC-F71D-FF3E27D7DFBC}"/>
              </a:ext>
            </a:extLst>
          </p:cNvPr>
          <p:cNvSpPr/>
          <p:nvPr/>
        </p:nvSpPr>
        <p:spPr>
          <a:xfrm rot="744715">
            <a:off x="-324676" y="174549"/>
            <a:ext cx="14890726" cy="6508900"/>
          </a:xfrm>
          <a:prstGeom prst="irregularSeal2">
            <a:avLst/>
          </a:prstGeom>
          <a:solidFill>
            <a:schemeClr val="accent1">
              <a:lumMod val="75000"/>
            </a:schemeClr>
          </a:solid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6600" b="1" dirty="0">
                <a:solidFill>
                  <a:srgbClr val="FFFF00"/>
                </a:solidFill>
              </a:rPr>
              <a:t>スマホ</a:t>
            </a:r>
            <a:r>
              <a:rPr kumimoji="1" lang="ja-JP" altLang="en-US" sz="4800" b="1" dirty="0"/>
              <a:t>で</a:t>
            </a:r>
            <a:endParaRPr kumimoji="1" lang="en-US" altLang="ja-JP" sz="4800" b="1" dirty="0"/>
          </a:p>
          <a:p>
            <a:pPr algn="ctr"/>
            <a:r>
              <a:rPr kumimoji="1" lang="ja-JP" altLang="en-US" sz="4800" b="1" dirty="0"/>
              <a:t>生活習慣を</a:t>
            </a:r>
            <a:endParaRPr kumimoji="1" lang="en-US" altLang="ja-JP" sz="4800" b="1" dirty="0"/>
          </a:p>
          <a:p>
            <a:pPr algn="ctr"/>
            <a:r>
              <a:rPr kumimoji="1" lang="ja-JP" altLang="en-US" sz="5400" b="1" dirty="0"/>
              <a:t>改善</a:t>
            </a:r>
            <a:r>
              <a:rPr kumimoji="1" lang="ja-JP" altLang="en-US" sz="4800" b="1" dirty="0"/>
              <a:t>するアプリ</a:t>
            </a:r>
            <a:endParaRPr kumimoji="1" lang="en-US" altLang="ja-JP" sz="4800" b="1" dirty="0"/>
          </a:p>
          <a:p>
            <a:pPr algn="ctr"/>
            <a:r>
              <a:rPr kumimoji="1" lang="ja-JP" altLang="en-US" sz="4800" b="1" dirty="0"/>
              <a:t>を作ろう！</a:t>
            </a:r>
          </a:p>
        </p:txBody>
      </p:sp>
    </p:spTree>
    <p:extLst>
      <p:ext uri="{BB962C8B-B14F-4D97-AF65-F5344CB8AC3E}">
        <p14:creationId xmlns:p14="http://schemas.microsoft.com/office/powerpoint/2010/main" val="152890698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364E18-0909-04B8-85B7-1D75F76733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0" name="Freeform: Shape 9">
            <a:extLst>
              <a:ext uri="{FF2B5EF4-FFF2-40B4-BE49-F238E27FC236}">
                <a16:creationId xmlns:a16="http://schemas.microsoft.com/office/drawing/2014/main" id="{5A4E4C0D-6BCA-FC17-62BD-B629662A9D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19000">
                <a:schemeClr val="bg2"/>
              </a:gs>
              <a:gs pos="99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2" name="Freeform: Shape 11">
            <a:extLst>
              <a:ext uri="{FF2B5EF4-FFF2-40B4-BE49-F238E27FC236}">
                <a16:creationId xmlns:a16="http://schemas.microsoft.com/office/drawing/2014/main" id="{8B08FA76-1ED5-E432-8E59-C7ABAAB69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1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5" name="四角形: 角を丸くする 4">
            <a:extLst>
              <a:ext uri="{FF2B5EF4-FFF2-40B4-BE49-F238E27FC236}">
                <a16:creationId xmlns:a16="http://schemas.microsoft.com/office/drawing/2014/main" id="{E9D68B8D-03EB-9205-ECCC-6FDED751BA30}"/>
              </a:ext>
            </a:extLst>
          </p:cNvPr>
          <p:cNvSpPr/>
          <p:nvPr/>
        </p:nvSpPr>
        <p:spPr>
          <a:xfrm>
            <a:off x="974558" y="1143001"/>
            <a:ext cx="9985179" cy="4908039"/>
          </a:xfrm>
          <a:prstGeom prst="roundRect">
            <a:avLst/>
          </a:prstGeom>
          <a:noFill/>
          <a:ln w="76200">
            <a:solidFill>
              <a:schemeClr val="accent2">
                <a:lumMod val="40000"/>
                <a:lumOff val="6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descr="ホワイトボード が含まれている画像&#10;&#10;自動的に生成された説明">
            <a:extLst>
              <a:ext uri="{FF2B5EF4-FFF2-40B4-BE49-F238E27FC236}">
                <a16:creationId xmlns:a16="http://schemas.microsoft.com/office/drawing/2014/main" id="{D67DF40D-0296-D253-02FC-AECBDAE87771}"/>
              </a:ext>
            </a:extLst>
          </p:cNvPr>
          <p:cNvPicPr>
            <a:picLocks noChangeAspect="1"/>
          </p:cNvPicPr>
          <p:nvPr/>
        </p:nvPicPr>
        <p:blipFill>
          <a:blip r:embed="rId3" cstate="email">
            <a:extLst>
              <a:ext uri="{BEBA8EAE-BF5A-486C-A8C5-ECC9F3942E4B}">
                <a14:imgProps xmlns:a14="http://schemas.microsoft.com/office/drawing/2010/main">
                  <a14:imgLayer r:embed="rId4">
                    <a14:imgEffect>
                      <a14:backgroundRemoval t="10000" b="90000" l="10000" r="90000">
                        <a14:foregroundMark x1="46875" y1="30833" x2="57000" y2="45167"/>
                        <a14:foregroundMark x1="34750" y1="61000" x2="40063" y2="64000"/>
                        <a14:foregroundMark x1="36688" y1="77583" x2="34313" y2="73083"/>
                        <a14:foregroundMark x1="21250" y1="20250" x2="28000" y2="30083"/>
                        <a14:foregroundMark x1="86938" y1="65500" x2="86938" y2="80583"/>
                        <a14:foregroundMark x1="62813" y1="12750" x2="60375" y2="17250"/>
                        <a14:foregroundMark x1="69063" y1="20250" x2="65688" y2="20250"/>
                      </a14:backgroundRemoval>
                    </a14:imgEffect>
                  </a14:imgLayer>
                </a14:imgProps>
              </a:ext>
              <a:ext uri="{28A0092B-C50C-407E-A947-70E740481C1C}">
                <a14:useLocalDpi xmlns:a14="http://schemas.microsoft.com/office/drawing/2010/main"/>
              </a:ext>
            </a:extLst>
          </a:blip>
          <a:stretch>
            <a:fillRect/>
          </a:stretch>
        </p:blipFill>
        <p:spPr>
          <a:xfrm>
            <a:off x="615280" y="0"/>
            <a:ext cx="2308575" cy="1479128"/>
          </a:xfrm>
          <a:prstGeom prst="rect">
            <a:avLst/>
          </a:prstGeom>
        </p:spPr>
      </p:pic>
      <p:pic>
        <p:nvPicPr>
          <p:cNvPr id="19" name="図 18" descr="コンピュータ が含まれている画像&#10;&#10;自動的に生成された説明">
            <a:extLst>
              <a:ext uri="{FF2B5EF4-FFF2-40B4-BE49-F238E27FC236}">
                <a16:creationId xmlns:a16="http://schemas.microsoft.com/office/drawing/2014/main" id="{809402A8-0704-A58A-F74F-9CB0CBC59FD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88348" y="4162266"/>
            <a:ext cx="3828430" cy="2380053"/>
          </a:xfrm>
          <a:prstGeom prst="rect">
            <a:avLst/>
          </a:prstGeom>
        </p:spPr>
      </p:pic>
      <p:sp>
        <p:nvSpPr>
          <p:cNvPr id="16" name="テキスト ボックス 15">
            <a:extLst>
              <a:ext uri="{FF2B5EF4-FFF2-40B4-BE49-F238E27FC236}">
                <a16:creationId xmlns:a16="http://schemas.microsoft.com/office/drawing/2014/main" id="{08C5D79B-63F6-8385-3785-BC1CB3E5BE1F}"/>
              </a:ext>
            </a:extLst>
          </p:cNvPr>
          <p:cNvSpPr txBox="1"/>
          <p:nvPr/>
        </p:nvSpPr>
        <p:spPr>
          <a:xfrm>
            <a:off x="1386371" y="1952569"/>
            <a:ext cx="9573366" cy="2952861"/>
          </a:xfrm>
          <a:prstGeom prst="rect">
            <a:avLst/>
          </a:prstGeom>
          <a:noFill/>
          <a:ln w="76200">
            <a:noFill/>
          </a:ln>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en-US" altLang="ja-JP" sz="3200" b="1"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&lt;</a:t>
            </a:r>
            <a:r>
              <a:rPr kumimoji="1" lang="ja-JP" altLang="en-US" sz="3200" b="1"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苦労</a:t>
            </a:r>
            <a:r>
              <a:rPr kumimoji="1" lang="en-US" altLang="ja-JP" sz="3200" b="1"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&gt;</a:t>
            </a: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・コーディング作業に追われていた</a:t>
            </a:r>
            <a:endParaRPr kumimoji="1" lang="en-US" altLang="ja-JP" sz="24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　　</a:t>
            </a:r>
            <a:r>
              <a:rPr kumimoji="1" lang="en-US" altLang="ja-JP" sz="24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			</a:t>
            </a:r>
            <a:r>
              <a:rPr kumimoji="1" lang="ja-JP" altLang="en-US" sz="24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→理想通りの動きを示さない。</a:t>
            </a:r>
            <a:endParaRPr kumimoji="1" lang="en-US" altLang="ja-JP" sz="24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・適切なスケジュール管理</a:t>
            </a:r>
            <a:endParaRPr kumimoji="1" lang="en-US" altLang="ja-JP" sz="24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・認識のすり合わせ</a:t>
            </a:r>
            <a:endParaRPr kumimoji="1" lang="en-US" altLang="ja-JP" sz="24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p:txBody>
      </p:sp>
    </p:spTree>
    <p:extLst>
      <p:ext uri="{BB962C8B-B14F-4D97-AF65-F5344CB8AC3E}">
        <p14:creationId xmlns:p14="http://schemas.microsoft.com/office/powerpoint/2010/main" val="3144237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Freeform: Shape 4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Rectangle 49">
            <a:extLst>
              <a:ext uri="{FF2B5EF4-FFF2-40B4-BE49-F238E27FC236}">
                <a16:creationId xmlns:a16="http://schemas.microsoft.com/office/drawing/2014/main" id="{C4F049F8-87E1-403E-2A50-2F4544BF8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パステルで花びらの抽象的なデザイン">
            <a:extLst>
              <a:ext uri="{FF2B5EF4-FFF2-40B4-BE49-F238E27FC236}">
                <a16:creationId xmlns:a16="http://schemas.microsoft.com/office/drawing/2014/main" id="{6853567A-DFF1-8014-75B3-76E25FBC447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
            <a:ext cx="12191979" cy="6857999"/>
          </a:xfrm>
          <a:prstGeom prst="rect">
            <a:avLst/>
          </a:prstGeom>
        </p:spPr>
      </p:pic>
      <p:sp>
        <p:nvSpPr>
          <p:cNvPr id="52" name="Freeform: Shape 51">
            <a:extLst>
              <a:ext uri="{FF2B5EF4-FFF2-40B4-BE49-F238E27FC236}">
                <a16:creationId xmlns:a16="http://schemas.microsoft.com/office/drawing/2014/main" id="{DD29B6E1-6E86-A1A0-2491-E5B84B3AA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1035555" y="1445436"/>
            <a:ext cx="11191887" cy="5509960"/>
          </a:xfrm>
          <a:custGeom>
            <a:avLst/>
            <a:gdLst>
              <a:gd name="connsiteX0" fmla="*/ 75794 w 11191887"/>
              <a:gd name="connsiteY0" fmla="*/ 5509960 h 5509960"/>
              <a:gd name="connsiteX1" fmla="*/ 11191887 w 11191887"/>
              <a:gd name="connsiteY1" fmla="*/ 5315928 h 5509960"/>
              <a:gd name="connsiteX2" fmla="*/ 5163097 w 11191887"/>
              <a:gd name="connsiteY2" fmla="*/ 753031 h 5509960"/>
              <a:gd name="connsiteX3" fmla="*/ 5078820 w 11191887"/>
              <a:gd name="connsiteY3" fmla="*/ 692507 h 5509960"/>
              <a:gd name="connsiteX4" fmla="*/ 2926071 w 11191887"/>
              <a:gd name="connsiteY4" fmla="*/ 1150 h 5509960"/>
              <a:gd name="connsiteX5" fmla="*/ 2692814 w 11191887"/>
              <a:gd name="connsiteY5" fmla="*/ 2336 h 5509960"/>
              <a:gd name="connsiteX6" fmla="*/ 95718 w 11191887"/>
              <a:gd name="connsiteY6" fmla="*/ 1073885 h 5509960"/>
              <a:gd name="connsiteX7" fmla="*/ 0 w 11191887"/>
              <a:gd name="connsiteY7" fmla="*/ 1167726 h 550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91887" h="5509960">
                <a:moveTo>
                  <a:pt x="75794" y="5509960"/>
                </a:moveTo>
                <a:lnTo>
                  <a:pt x="11191887" y="5315928"/>
                </a:lnTo>
                <a:lnTo>
                  <a:pt x="5163097" y="753031"/>
                </a:lnTo>
                <a:lnTo>
                  <a:pt x="5078820" y="692507"/>
                </a:lnTo>
                <a:cubicBezTo>
                  <a:pt x="4421358" y="245206"/>
                  <a:pt x="3672983" y="19009"/>
                  <a:pt x="2926071" y="1150"/>
                </a:cubicBezTo>
                <a:cubicBezTo>
                  <a:pt x="2848268" y="-711"/>
                  <a:pt x="2770480" y="-310"/>
                  <a:pt x="2692814" y="2336"/>
                </a:cubicBezTo>
                <a:cubicBezTo>
                  <a:pt x="1746244" y="34591"/>
                  <a:pt x="817542" y="400481"/>
                  <a:pt x="95718" y="1073885"/>
                </a:cubicBezTo>
                <a:lnTo>
                  <a:pt x="0" y="1167726"/>
                </a:lnTo>
                <a:close/>
              </a:path>
            </a:pathLst>
          </a:custGeom>
          <a:gradFill>
            <a:gsLst>
              <a:gs pos="23000">
                <a:schemeClr val="bg2">
                  <a:alpha val="68000"/>
                </a:schemeClr>
              </a:gs>
              <a:gs pos="100000">
                <a:schemeClr val="accent1">
                  <a:lumMod val="60000"/>
                  <a:lumOff val="40000"/>
                  <a:alpha val="78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F063E299-3774-B02A-73B6-F0A2D5C46B43}"/>
              </a:ext>
            </a:extLst>
          </p:cNvPr>
          <p:cNvSpPr>
            <a:spLocks noGrp="1"/>
          </p:cNvSpPr>
          <p:nvPr>
            <p:ph type="title"/>
          </p:nvPr>
        </p:nvSpPr>
        <p:spPr>
          <a:xfrm>
            <a:off x="5435878" y="2890632"/>
            <a:ext cx="6392225" cy="2142559"/>
          </a:xfrm>
        </p:spPr>
        <p:txBody>
          <a:bodyPr vert="horz" lIns="91440" tIns="45720" rIns="91440" bIns="45720" rtlCol="0" anchor="b">
            <a:normAutofit/>
          </a:bodyPr>
          <a:lstStyle/>
          <a:p>
            <a:pPr algn="r"/>
            <a:r>
              <a:rPr kumimoji="1" lang="ja-JP" altLang="en-US" sz="4800" dirty="0"/>
              <a:t>チーム開発の振り返り</a:t>
            </a:r>
            <a:endParaRPr kumimoji="1" lang="en-US" altLang="ja-JP" sz="4800" dirty="0"/>
          </a:p>
        </p:txBody>
      </p:sp>
    </p:spTree>
    <p:extLst>
      <p:ext uri="{BB962C8B-B14F-4D97-AF65-F5344CB8AC3E}">
        <p14:creationId xmlns:p14="http://schemas.microsoft.com/office/powerpoint/2010/main" val="30438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0" name="Freeform: Shape 9">
            <a:extLst>
              <a:ext uri="{FF2B5EF4-FFF2-40B4-BE49-F238E27FC236}">
                <a16:creationId xmlns:a16="http://schemas.microsoft.com/office/drawing/2014/main" id="{4625E526-838B-DBE7-6600-D159BFBCE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5827306" y="3434599"/>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6" name="コンテンツ プレースホルダー 2">
            <a:extLst>
              <a:ext uri="{FF2B5EF4-FFF2-40B4-BE49-F238E27FC236}">
                <a16:creationId xmlns:a16="http://schemas.microsoft.com/office/drawing/2014/main" id="{91894F65-0C54-5976-0D5E-04A843A34861}"/>
              </a:ext>
            </a:extLst>
          </p:cNvPr>
          <p:cNvSpPr txBox="1">
            <a:spLocks/>
          </p:cNvSpPr>
          <p:nvPr/>
        </p:nvSpPr>
        <p:spPr>
          <a:xfrm>
            <a:off x="522422" y="1449911"/>
            <a:ext cx="2635045" cy="5644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名前：山本明日音</a:t>
            </a:r>
            <a:endParaRPr kumimoji="1" lang="en-US" altLang="ja-JP"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7" name="コンテンツ プレースホルダー 2">
            <a:extLst>
              <a:ext uri="{FF2B5EF4-FFF2-40B4-BE49-F238E27FC236}">
                <a16:creationId xmlns:a16="http://schemas.microsoft.com/office/drawing/2014/main" id="{6CF3F198-FDC3-54D1-2E0B-E0802CA7D6C4}"/>
              </a:ext>
            </a:extLst>
          </p:cNvPr>
          <p:cNvSpPr txBox="1">
            <a:spLocks/>
          </p:cNvSpPr>
          <p:nvPr/>
        </p:nvSpPr>
        <p:spPr>
          <a:xfrm>
            <a:off x="522422" y="2468888"/>
            <a:ext cx="3303639" cy="5644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役割：チームリーダー</a:t>
            </a:r>
            <a:endParaRPr kumimoji="1" lang="en-US" altLang="ja-JP" sz="2400" b="0" i="0" u="none" strike="noStrike" kern="1200" cap="none" spc="0" normalizeH="0" baseline="0" noProof="0" dirty="0">
              <a:ln>
                <a:noFill/>
              </a:ln>
              <a:solidFill>
                <a:srgbClr val="000000"/>
              </a:solidFill>
              <a:effectLst/>
              <a:uLnTx/>
              <a:uFillTx/>
              <a:latin typeface="Neue Haas Grotesk Text Pro"/>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9" name="コンテンツ プレースホルダー 2">
            <a:extLst>
              <a:ext uri="{FF2B5EF4-FFF2-40B4-BE49-F238E27FC236}">
                <a16:creationId xmlns:a16="http://schemas.microsoft.com/office/drawing/2014/main" id="{BD35F461-07BB-EC6F-53DB-C5E89AAFA923}"/>
              </a:ext>
            </a:extLst>
          </p:cNvPr>
          <p:cNvSpPr txBox="1">
            <a:spLocks/>
          </p:cNvSpPr>
          <p:nvPr/>
        </p:nvSpPr>
        <p:spPr>
          <a:xfrm>
            <a:off x="550621" y="4149822"/>
            <a:ext cx="4798143" cy="235493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sng" strike="noStrike" kern="1200" cap="none" spc="0" normalizeH="0" baseline="0" noProof="0" dirty="0">
                <a:ln>
                  <a:noFill/>
                </a:ln>
                <a:solidFill>
                  <a:srgbClr val="000000"/>
                </a:solidFill>
                <a:effectLst/>
                <a:uLnTx/>
                <a:uFillTx/>
                <a:latin typeface="Neue Haas Grotesk Text Pro"/>
                <a:ea typeface="+mn-ea"/>
                <a:cs typeface="+mn-cs"/>
              </a:rPr>
              <a:t>学んだこと</a:t>
            </a:r>
            <a:endParaRPr kumimoji="1" lang="en-US" altLang="ja-JP" sz="2400" b="0" i="0" u="sng"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ウォーターフォール開発のやり方。要件定義、外部設計、内部設計、開発、テストまでの工程を一通り経験できた。</a:t>
            </a:r>
          </a:p>
        </p:txBody>
      </p:sp>
      <p:sp>
        <p:nvSpPr>
          <p:cNvPr id="11" name="コンテンツ プレースホルダー 2">
            <a:extLst>
              <a:ext uri="{FF2B5EF4-FFF2-40B4-BE49-F238E27FC236}">
                <a16:creationId xmlns:a16="http://schemas.microsoft.com/office/drawing/2014/main" id="{75828BA6-9A67-0598-56E6-CF6808E7CB50}"/>
              </a:ext>
            </a:extLst>
          </p:cNvPr>
          <p:cNvSpPr>
            <a:spLocks noGrp="1"/>
          </p:cNvSpPr>
          <p:nvPr>
            <p:ph idx="1"/>
          </p:nvPr>
        </p:nvSpPr>
        <p:spPr>
          <a:xfrm>
            <a:off x="6194319" y="4051256"/>
            <a:ext cx="5102943" cy="2453503"/>
          </a:xfrm>
        </p:spPr>
        <p:txBody>
          <a:bodyPr>
            <a:noAutofit/>
          </a:bodyPr>
          <a:lstStyle/>
          <a:p>
            <a:pPr marL="0" indent="0">
              <a:buNone/>
            </a:pPr>
            <a:r>
              <a:rPr kumimoji="1" lang="ja-JP" altLang="en-US" sz="2400" u="sng" dirty="0"/>
              <a:t>成長したこと</a:t>
            </a:r>
            <a:endParaRPr kumimoji="1" lang="en-US" altLang="ja-JP" sz="2400" u="sng" dirty="0"/>
          </a:p>
          <a:p>
            <a:pPr marL="0" indent="0">
              <a:buNone/>
            </a:pPr>
            <a:r>
              <a:rPr kumimoji="1" lang="ja-JP" altLang="en-US" sz="2400" dirty="0"/>
              <a:t>計画性。工程表を作成し作業の期日を決めて、それに間に合うよう作業やサポートを割り振れるようになった。</a:t>
            </a:r>
            <a:endParaRPr kumimoji="1" lang="en-US" altLang="ja-JP" sz="2400" dirty="0"/>
          </a:p>
        </p:txBody>
      </p:sp>
      <p:pic>
        <p:nvPicPr>
          <p:cNvPr id="17" name="図 16" descr="グラフィカル ユーザー インターフェイス">
            <a:extLst>
              <a:ext uri="{FF2B5EF4-FFF2-40B4-BE49-F238E27FC236}">
                <a16:creationId xmlns:a16="http://schemas.microsoft.com/office/drawing/2014/main" id="{F9F4CA19-F1E5-C831-FA8D-C3099ABCA7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97682" y="164391"/>
            <a:ext cx="5545400" cy="3995865"/>
          </a:xfrm>
          <a:prstGeom prst="rect">
            <a:avLst/>
          </a:prstGeom>
        </p:spPr>
      </p:pic>
      <p:sp>
        <p:nvSpPr>
          <p:cNvPr id="2" name="吹き出し: 円形 1">
            <a:extLst>
              <a:ext uri="{FF2B5EF4-FFF2-40B4-BE49-F238E27FC236}">
                <a16:creationId xmlns:a16="http://schemas.microsoft.com/office/drawing/2014/main" id="{B314F26B-1273-A26B-460B-303A5ACA7643}"/>
              </a:ext>
            </a:extLst>
          </p:cNvPr>
          <p:cNvSpPr/>
          <p:nvPr/>
        </p:nvSpPr>
        <p:spPr>
          <a:xfrm>
            <a:off x="6327291" y="114162"/>
            <a:ext cx="953259" cy="574297"/>
          </a:xfrm>
          <a:custGeom>
            <a:avLst/>
            <a:gdLst>
              <a:gd name="connsiteX0" fmla="*/ 1075705 w 953259"/>
              <a:gd name="connsiteY0" fmla="*/ 514530 h 574297"/>
              <a:gd name="connsiteX1" fmla="*/ 824013 w 953259"/>
              <a:gd name="connsiteY1" fmla="*/ 483757 h 574297"/>
              <a:gd name="connsiteX2" fmla="*/ 345422 w 953259"/>
              <a:gd name="connsiteY2" fmla="*/ 563203 h 574297"/>
              <a:gd name="connsiteX3" fmla="*/ 76692 w 953259"/>
              <a:gd name="connsiteY3" fmla="*/ 130943 h 574297"/>
              <a:gd name="connsiteX4" fmla="*/ 564257 w 953259"/>
              <a:gd name="connsiteY4" fmla="*/ 4894 h 574297"/>
              <a:gd name="connsiteX5" fmla="*/ 920969 w 953259"/>
              <a:gd name="connsiteY5" fmla="*/ 391042 h 574297"/>
              <a:gd name="connsiteX6" fmla="*/ 1075705 w 953259"/>
              <a:gd name="connsiteY6" fmla="*/ 514530 h 57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259" h="574297" fill="none" extrusionOk="0">
                <a:moveTo>
                  <a:pt x="1075705" y="514530"/>
                </a:moveTo>
                <a:cubicBezTo>
                  <a:pt x="993927" y="513647"/>
                  <a:pt x="879515" y="464310"/>
                  <a:pt x="824013" y="483757"/>
                </a:cubicBezTo>
                <a:cubicBezTo>
                  <a:pt x="688737" y="553756"/>
                  <a:pt x="494906" y="610237"/>
                  <a:pt x="345422" y="563203"/>
                </a:cubicBezTo>
                <a:cubicBezTo>
                  <a:pt x="20385" y="446596"/>
                  <a:pt x="-115823" y="255267"/>
                  <a:pt x="76692" y="130943"/>
                </a:cubicBezTo>
                <a:cubicBezTo>
                  <a:pt x="176975" y="47144"/>
                  <a:pt x="382481" y="-14075"/>
                  <a:pt x="564257" y="4894"/>
                </a:cubicBezTo>
                <a:cubicBezTo>
                  <a:pt x="861464" y="34542"/>
                  <a:pt x="998183" y="270202"/>
                  <a:pt x="920969" y="391042"/>
                </a:cubicBezTo>
                <a:cubicBezTo>
                  <a:pt x="968526" y="409055"/>
                  <a:pt x="1007064" y="477342"/>
                  <a:pt x="1075705" y="514530"/>
                </a:cubicBezTo>
                <a:close/>
              </a:path>
              <a:path w="953259" h="574297" stroke="0" extrusionOk="0">
                <a:moveTo>
                  <a:pt x="1075705" y="514530"/>
                </a:moveTo>
                <a:cubicBezTo>
                  <a:pt x="1010025" y="521848"/>
                  <a:pt x="895561" y="469051"/>
                  <a:pt x="824013" y="483757"/>
                </a:cubicBezTo>
                <a:cubicBezTo>
                  <a:pt x="693442" y="559212"/>
                  <a:pt x="510366" y="556447"/>
                  <a:pt x="345422" y="563203"/>
                </a:cubicBezTo>
                <a:cubicBezTo>
                  <a:pt x="25101" y="510054"/>
                  <a:pt x="-160707" y="296432"/>
                  <a:pt x="76692" y="130943"/>
                </a:cubicBezTo>
                <a:cubicBezTo>
                  <a:pt x="181410" y="51648"/>
                  <a:pt x="380626" y="10163"/>
                  <a:pt x="564257" y="4894"/>
                </a:cubicBezTo>
                <a:cubicBezTo>
                  <a:pt x="879948" y="67182"/>
                  <a:pt x="998665" y="226964"/>
                  <a:pt x="920969" y="391042"/>
                </a:cubicBezTo>
                <a:cubicBezTo>
                  <a:pt x="966897" y="410130"/>
                  <a:pt x="1026451" y="505397"/>
                  <a:pt x="1075705" y="514530"/>
                </a:cubicBezTo>
                <a:close/>
              </a:path>
            </a:pathLst>
          </a:custGeom>
          <a:solidFill>
            <a:schemeClr val="bg1">
              <a:lumMod val="85000"/>
            </a:schemeClr>
          </a:solidFill>
          <a:ln w="19050">
            <a:solidFill>
              <a:schemeClr val="tx1">
                <a:lumMod val="65000"/>
                <a:lumOff val="35000"/>
              </a:schemeClr>
            </a:solidFill>
            <a:extLst>
              <a:ext uri="{C807C97D-BFC1-408E-A445-0C87EB9F89A2}">
                <ask:lineSketchStyleProps xmlns:ask="http://schemas.microsoft.com/office/drawing/2018/sketchyshapes" sd="2367906974">
                  <a:prstGeom prst="wedgeEllipseCallout">
                    <a:avLst>
                      <a:gd name="adj1" fmla="val 62845"/>
                      <a:gd name="adj2" fmla="val 3959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私の</a:t>
            </a:r>
          </a:p>
        </p:txBody>
      </p:sp>
      <p:sp>
        <p:nvSpPr>
          <p:cNvPr id="3" name="コンテンツ プレースホルダー 2">
            <a:extLst>
              <a:ext uri="{FF2B5EF4-FFF2-40B4-BE49-F238E27FC236}">
                <a16:creationId xmlns:a16="http://schemas.microsoft.com/office/drawing/2014/main" id="{AE46114C-546C-3A16-8295-2A8F49125B25}"/>
              </a:ext>
            </a:extLst>
          </p:cNvPr>
          <p:cNvSpPr txBox="1">
            <a:spLocks/>
          </p:cNvSpPr>
          <p:nvPr/>
        </p:nvSpPr>
        <p:spPr>
          <a:xfrm>
            <a:off x="550621" y="952200"/>
            <a:ext cx="5776670" cy="5644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所属会社：</a:t>
            </a:r>
            <a:r>
              <a:rPr kumimoji="1" lang="en-US" altLang="ja-JP" sz="2400" b="0" i="0" u="none" strike="noStrike" kern="1200" cap="none" spc="0" normalizeH="0" baseline="0" noProof="0" dirty="0">
                <a:ln>
                  <a:noFill/>
                </a:ln>
                <a:solidFill>
                  <a:srgbClr val="000000"/>
                </a:solidFill>
                <a:effectLst/>
                <a:uLnTx/>
                <a:uFillTx/>
                <a:latin typeface="Neue Haas Grotesk Text Pro"/>
                <a:ea typeface="+mn-ea"/>
                <a:cs typeface="+mn-cs"/>
              </a:rPr>
              <a:t>K</a:t>
            </a: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・システムソリューション</a:t>
            </a:r>
            <a:endParaRPr kumimoji="1" lang="en-US" altLang="ja-JP"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4" name="コンテンツ プレースホルダー 2">
            <a:extLst>
              <a:ext uri="{FF2B5EF4-FFF2-40B4-BE49-F238E27FC236}">
                <a16:creationId xmlns:a16="http://schemas.microsoft.com/office/drawing/2014/main" id="{E9650FBA-701C-6E89-3ECC-182C0A541A3B}"/>
              </a:ext>
            </a:extLst>
          </p:cNvPr>
          <p:cNvSpPr txBox="1">
            <a:spLocks/>
          </p:cNvSpPr>
          <p:nvPr/>
        </p:nvSpPr>
        <p:spPr>
          <a:xfrm>
            <a:off x="558625" y="3024950"/>
            <a:ext cx="5768665" cy="5644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担当箇所：</a:t>
            </a:r>
            <a:r>
              <a:rPr kumimoji="1" lang="ja-JP" altLang="en-US" sz="2400" b="0" i="0" u="none" strike="noStrike" kern="1200" cap="none" spc="0" normalizeH="0" baseline="0" noProof="0" dirty="0">
                <a:ln>
                  <a:noFill/>
                </a:ln>
                <a:solidFill>
                  <a:schemeClr val="accent1"/>
                </a:solidFill>
                <a:effectLst/>
                <a:uLnTx/>
                <a:uFillTx/>
                <a:latin typeface="Neue Haas Grotesk Text Pro"/>
                <a:ea typeface="+mn-ea"/>
                <a:cs typeface="+mn-cs"/>
              </a:rPr>
              <a:t>一覧表示機能、</a:t>
            </a:r>
            <a:endParaRPr kumimoji="1" lang="en-US" altLang="ja-JP" sz="2400" b="0" i="0" u="none" strike="noStrike" kern="1200" cap="none" spc="0" normalizeH="0" baseline="0" noProof="0" dirty="0">
              <a:ln>
                <a:noFill/>
              </a:ln>
              <a:solidFill>
                <a:schemeClr val="accent1"/>
              </a:solidFill>
              <a:effectLst/>
              <a:uLnTx/>
              <a:uFillTx/>
              <a:latin typeface="Neue Haas Grotesk Text Pro"/>
              <a:ea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en-US" altLang="ja-JP" sz="2400" b="0" i="0" u="none" strike="noStrike" kern="1200" cap="none" spc="0" normalizeH="0" baseline="0" noProof="0" dirty="0">
                <a:ln>
                  <a:noFill/>
                </a:ln>
                <a:solidFill>
                  <a:schemeClr val="accent1"/>
                </a:solidFill>
                <a:effectLst/>
                <a:uLnTx/>
                <a:uFillTx/>
                <a:latin typeface="Neue Haas Grotesk Text Pro"/>
                <a:ea typeface="+mn-ea"/>
                <a:cs typeface="+mn-cs"/>
              </a:rPr>
              <a:t>	</a:t>
            </a:r>
            <a:r>
              <a:rPr kumimoji="1" lang="ja-JP" altLang="en-US" sz="2400" b="0" i="0" u="none" strike="noStrike" kern="1200" cap="none" spc="0" normalizeH="0" baseline="0" noProof="0" dirty="0">
                <a:ln>
                  <a:noFill/>
                </a:ln>
                <a:solidFill>
                  <a:schemeClr val="accent1"/>
                </a:solidFill>
                <a:effectLst/>
                <a:uLnTx/>
                <a:uFillTx/>
                <a:latin typeface="Neue Haas Grotesk Text Pro"/>
                <a:ea typeface="+mn-ea"/>
                <a:cs typeface="+mn-cs"/>
              </a:rPr>
              <a:t>　　全体のサポート</a:t>
            </a:r>
            <a:endParaRPr kumimoji="1" lang="en-US" altLang="ja-JP" sz="2400" b="0" i="0" u="none" strike="noStrike" kern="1200" cap="none" spc="0" normalizeH="0" baseline="0" noProof="0" dirty="0">
              <a:ln>
                <a:noFill/>
              </a:ln>
              <a:solidFill>
                <a:schemeClr val="accent1"/>
              </a:solidFill>
              <a:effectLst/>
              <a:uLnTx/>
              <a:uFillTx/>
              <a:latin typeface="Neue Haas Grotesk Text Pro"/>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5" name="フローチャート: 結合子 4">
            <a:extLst>
              <a:ext uri="{FF2B5EF4-FFF2-40B4-BE49-F238E27FC236}">
                <a16:creationId xmlns:a16="http://schemas.microsoft.com/office/drawing/2014/main" id="{ACD0C879-1D7F-4DDA-C0F7-1FF1322C901D}"/>
              </a:ext>
            </a:extLst>
          </p:cNvPr>
          <p:cNvSpPr/>
          <p:nvPr/>
        </p:nvSpPr>
        <p:spPr>
          <a:xfrm>
            <a:off x="6095999" y="1189704"/>
            <a:ext cx="1415845" cy="149344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noFill/>
              <a:effectLst/>
              <a:uLnTx/>
              <a:uFillTx/>
              <a:latin typeface="Neue Haas Grotesk Text Pro"/>
              <a:ea typeface="+mn-ea"/>
              <a:cs typeface="+mn-cs"/>
            </a:endParaRPr>
          </a:p>
        </p:txBody>
      </p:sp>
      <p:sp>
        <p:nvSpPr>
          <p:cNvPr id="12" name="フローチャート: 結合子 11">
            <a:extLst>
              <a:ext uri="{FF2B5EF4-FFF2-40B4-BE49-F238E27FC236}">
                <a16:creationId xmlns:a16="http://schemas.microsoft.com/office/drawing/2014/main" id="{5E114113-B6B6-9E2A-5854-FCDA443F0B92}"/>
              </a:ext>
            </a:extLst>
          </p:cNvPr>
          <p:cNvSpPr/>
          <p:nvPr/>
        </p:nvSpPr>
        <p:spPr>
          <a:xfrm>
            <a:off x="8604849" y="1188033"/>
            <a:ext cx="1415845" cy="149344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noFill/>
              <a:effectLst/>
              <a:uLnTx/>
              <a:uFillTx/>
              <a:latin typeface="Neue Haas Grotesk Text Pro"/>
              <a:ea typeface="+mn-ea"/>
              <a:cs typeface="+mn-cs"/>
            </a:endParaRPr>
          </a:p>
        </p:txBody>
      </p:sp>
    </p:spTree>
    <p:extLst>
      <p:ext uri="{BB962C8B-B14F-4D97-AF65-F5344CB8AC3E}">
        <p14:creationId xmlns:p14="http://schemas.microsoft.com/office/powerpoint/2010/main" val="2521910261"/>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0" name="Freeform: Shape 9">
            <a:extLst>
              <a:ext uri="{FF2B5EF4-FFF2-40B4-BE49-F238E27FC236}">
                <a16:creationId xmlns:a16="http://schemas.microsoft.com/office/drawing/2014/main" id="{4625E526-838B-DBE7-6600-D159BFBCE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5827306" y="3434599"/>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8" name="コンテンツ プレースホルダー 17">
            <a:extLst>
              <a:ext uri="{FF2B5EF4-FFF2-40B4-BE49-F238E27FC236}">
                <a16:creationId xmlns:a16="http://schemas.microsoft.com/office/drawing/2014/main" id="{F75E7232-E2F0-A804-92C7-C95ADF397001}"/>
              </a:ext>
            </a:extLst>
          </p:cNvPr>
          <p:cNvSpPr>
            <a:spLocks noGrp="1"/>
          </p:cNvSpPr>
          <p:nvPr>
            <p:ph idx="1"/>
          </p:nvPr>
        </p:nvSpPr>
        <p:spPr>
          <a:xfrm>
            <a:off x="1069847" y="806244"/>
            <a:ext cx="11004165" cy="5643717"/>
          </a:xfrm>
        </p:spPr>
        <p:txBody>
          <a:bodyPr>
            <a:normAutofit/>
          </a:bodyPr>
          <a:lstStyle/>
          <a:p>
            <a:pPr marL="0" indent="0">
              <a:buNone/>
            </a:pPr>
            <a:r>
              <a:rPr lang="ja-JP" altLang="en-US" sz="2400" u="sng" dirty="0"/>
              <a:t>苦労したこと</a:t>
            </a:r>
            <a:endParaRPr lang="en-US" altLang="ja-JP" sz="2400" u="sng" dirty="0"/>
          </a:p>
          <a:p>
            <a:pPr marL="0" indent="0">
              <a:buNone/>
            </a:pPr>
            <a:r>
              <a:rPr lang="ja-JP" altLang="en-US" sz="2400" b="1" dirty="0"/>
              <a:t>タスクの割り振り</a:t>
            </a:r>
            <a:endParaRPr lang="en-US" altLang="ja-JP" sz="2400" b="1" dirty="0"/>
          </a:p>
        </p:txBody>
      </p:sp>
      <p:grpSp>
        <p:nvGrpSpPr>
          <p:cNvPr id="4" name="グループ化 3">
            <a:extLst>
              <a:ext uri="{FF2B5EF4-FFF2-40B4-BE49-F238E27FC236}">
                <a16:creationId xmlns:a16="http://schemas.microsoft.com/office/drawing/2014/main" id="{2DBBEB48-9371-14B0-B29B-52DA35FDA06E}"/>
              </a:ext>
            </a:extLst>
          </p:cNvPr>
          <p:cNvGrpSpPr/>
          <p:nvPr/>
        </p:nvGrpSpPr>
        <p:grpSpPr>
          <a:xfrm>
            <a:off x="2111767" y="1002839"/>
            <a:ext cx="9243429" cy="4800147"/>
            <a:chOff x="2142917" y="2819108"/>
            <a:chExt cx="6813279" cy="3325125"/>
          </a:xfrm>
        </p:grpSpPr>
        <p:pic>
          <p:nvPicPr>
            <p:cNvPr id="26" name="図 25" descr="テーブル が含まれている画像&#10;&#10;自動的に生成された説明">
              <a:extLst>
                <a:ext uri="{FF2B5EF4-FFF2-40B4-BE49-F238E27FC236}">
                  <a16:creationId xmlns:a16="http://schemas.microsoft.com/office/drawing/2014/main" id="{5D713ACE-7033-814B-27D9-4E2A45D7E57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939803" y="3524356"/>
              <a:ext cx="5016393" cy="2619876"/>
            </a:xfrm>
            <a:prstGeom prst="rect">
              <a:avLst/>
            </a:prstGeom>
          </p:spPr>
        </p:pic>
        <p:pic>
          <p:nvPicPr>
            <p:cNvPr id="2" name="図 1" descr="テーブル が含まれている画像&#10;&#10;自動的に生成された説明">
              <a:extLst>
                <a:ext uri="{FF2B5EF4-FFF2-40B4-BE49-F238E27FC236}">
                  <a16:creationId xmlns:a16="http://schemas.microsoft.com/office/drawing/2014/main" id="{66C191B8-65F8-0E46-8917-6F08C300246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142917" y="3665388"/>
              <a:ext cx="1792013" cy="2478845"/>
            </a:xfrm>
            <a:prstGeom prst="rect">
              <a:avLst/>
            </a:prstGeom>
          </p:spPr>
        </p:pic>
        <p:pic>
          <p:nvPicPr>
            <p:cNvPr id="3" name="図 2" descr="テーブル が含まれている画像&#10;&#10;自動的に生成された説明">
              <a:extLst>
                <a:ext uri="{FF2B5EF4-FFF2-40B4-BE49-F238E27FC236}">
                  <a16:creationId xmlns:a16="http://schemas.microsoft.com/office/drawing/2014/main" id="{1C851532-04DE-8566-C8B5-B7A6DD04E185}"/>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859277" y="2819108"/>
              <a:ext cx="5096919" cy="846280"/>
            </a:xfrm>
            <a:prstGeom prst="rect">
              <a:avLst/>
            </a:prstGeom>
          </p:spPr>
        </p:pic>
      </p:grpSp>
      <p:grpSp>
        <p:nvGrpSpPr>
          <p:cNvPr id="5" name="グループ化 4">
            <a:extLst>
              <a:ext uri="{FF2B5EF4-FFF2-40B4-BE49-F238E27FC236}">
                <a16:creationId xmlns:a16="http://schemas.microsoft.com/office/drawing/2014/main" id="{41ECA504-34C1-398F-1472-9DED5BE610CF}"/>
              </a:ext>
            </a:extLst>
          </p:cNvPr>
          <p:cNvGrpSpPr/>
          <p:nvPr/>
        </p:nvGrpSpPr>
        <p:grpSpPr>
          <a:xfrm>
            <a:off x="342514" y="3008413"/>
            <a:ext cx="6545104" cy="3224981"/>
            <a:chOff x="5032278" y="1625291"/>
            <a:chExt cx="6545104" cy="3224981"/>
          </a:xfrm>
        </p:grpSpPr>
        <p:sp>
          <p:nvSpPr>
            <p:cNvPr id="27" name="吹き出し: 角を丸めた四角形 26">
              <a:extLst>
                <a:ext uri="{FF2B5EF4-FFF2-40B4-BE49-F238E27FC236}">
                  <a16:creationId xmlns:a16="http://schemas.microsoft.com/office/drawing/2014/main" id="{324D071F-A423-0273-3ACF-26C22366C186}"/>
                </a:ext>
              </a:extLst>
            </p:cNvPr>
            <p:cNvSpPr/>
            <p:nvPr/>
          </p:nvSpPr>
          <p:spPr>
            <a:xfrm>
              <a:off x="5032278" y="1625291"/>
              <a:ext cx="6390968" cy="3224981"/>
            </a:xfrm>
            <a:prstGeom prst="wedgeRoundRectCallout">
              <a:avLst>
                <a:gd name="adj1" fmla="val 64730"/>
                <a:gd name="adj2" fmla="val -3736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28" name="テキスト ボックス 27">
              <a:extLst>
                <a:ext uri="{FF2B5EF4-FFF2-40B4-BE49-F238E27FC236}">
                  <a16:creationId xmlns:a16="http://schemas.microsoft.com/office/drawing/2014/main" id="{C01B5A47-6D49-6C5B-5AE5-6CA56EEB3599}"/>
                </a:ext>
              </a:extLst>
            </p:cNvPr>
            <p:cNvSpPr txBox="1"/>
            <p:nvPr/>
          </p:nvSpPr>
          <p:spPr>
            <a:xfrm>
              <a:off x="5369074" y="2019791"/>
              <a:ext cx="6208308"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FFFFFF"/>
                  </a:solidFill>
                  <a:effectLst/>
                  <a:uLnTx/>
                  <a:uFillTx/>
                  <a:latin typeface="Neue Haas Grotesk Text Pro"/>
                  <a:ea typeface="+mn-ea"/>
                  <a:cs typeface="+mn-cs"/>
                </a:rPr>
                <a:t>サーブレットの作成で予定超過が発生。</a:t>
              </a:r>
              <a:endParaRPr kumimoji="1" lang="en-US" altLang="ja-JP" sz="2400" b="0" i="0" u="none" strike="noStrike" kern="1200" cap="none" spc="0" normalizeH="0" baseline="0" noProof="0" dirty="0">
                <a:ln>
                  <a:noFill/>
                </a:ln>
                <a:solidFill>
                  <a:srgbClr val="FFFFFF"/>
                </a:solidFill>
                <a:effectLst/>
                <a:uLnTx/>
                <a:uFillTx/>
                <a:latin typeface="Neue Haas Grotesk Tex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FFFFFF"/>
                  </a:solidFill>
                  <a:effectLst/>
                  <a:uLnTx/>
                  <a:uFillTx/>
                  <a:latin typeface="Neue Haas Grotesk Text Pro"/>
                  <a:ea typeface="+mn-ea"/>
                  <a:cs typeface="+mn-cs"/>
                </a:rPr>
                <a:t>仕事の割り振りを見直して予定超過を次の日の午前中にとどめた。</a:t>
              </a:r>
              <a:endParaRPr kumimoji="1" lang="en-US" altLang="ja-JP" sz="2400" b="0" i="0" u="none" strike="noStrike" kern="1200" cap="none" spc="0" normalizeH="0" baseline="0" noProof="0" dirty="0">
                <a:ln>
                  <a:noFill/>
                </a:ln>
                <a:solidFill>
                  <a:srgbClr val="FFFFFF"/>
                </a:solidFill>
                <a:effectLst/>
                <a:uLnTx/>
                <a:uFillTx/>
                <a:latin typeface="Neue Haas Grotesk Tex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FFFFFF"/>
                  </a:solidFill>
                  <a:effectLst/>
                  <a:uLnTx/>
                  <a:uFillTx/>
                  <a:latin typeface="Neue Haas Grotesk Text Pro"/>
                  <a:ea typeface="+mn-ea"/>
                  <a:cs typeface="+mn-cs"/>
                </a:rPr>
                <a:t>（合否評価画面の担当を戸松さんから浦島さんに。ホーム画面サーブレットの</a:t>
              </a:r>
              <a:r>
                <a:rPr kumimoji="1" lang="en-US" altLang="ja-JP" sz="2400" b="0" i="0" u="none" strike="noStrike" kern="1200" cap="none" spc="0" normalizeH="0" baseline="0" noProof="0" dirty="0" err="1">
                  <a:ln>
                    <a:noFill/>
                  </a:ln>
                  <a:solidFill>
                    <a:srgbClr val="FFFFFF"/>
                  </a:solidFill>
                  <a:effectLst/>
                  <a:uLnTx/>
                  <a:uFillTx/>
                  <a:latin typeface="Neue Haas Grotesk Text Pro"/>
                  <a:ea typeface="+mn-ea"/>
                  <a:cs typeface="+mn-cs"/>
                </a:rPr>
                <a:t>doGet</a:t>
              </a:r>
              <a:r>
                <a:rPr kumimoji="1" lang="ja-JP" altLang="en-US" sz="2400" b="0" i="0" u="none" strike="noStrike" kern="1200" cap="none" spc="0" normalizeH="0" baseline="0" noProof="0" dirty="0">
                  <a:ln>
                    <a:noFill/>
                  </a:ln>
                  <a:solidFill>
                    <a:srgbClr val="FFFFFF"/>
                  </a:solidFill>
                  <a:effectLst/>
                  <a:uLnTx/>
                  <a:uFillTx/>
                  <a:latin typeface="Neue Haas Grotesk Text Pro"/>
                  <a:ea typeface="+mn-ea"/>
                  <a:cs typeface="+mn-cs"/>
                </a:rPr>
                <a:t>メソッドは私が作る）</a:t>
              </a:r>
              <a:endParaRPr kumimoji="1" lang="en-US" altLang="ja-JP" sz="2400" b="0" i="0" u="none" strike="noStrike" kern="1200" cap="none" spc="0" normalizeH="0" baseline="0" noProof="0" dirty="0">
                <a:ln>
                  <a:noFill/>
                </a:ln>
                <a:solidFill>
                  <a:srgbClr val="FFFFFF"/>
                </a:solidFill>
                <a:effectLst/>
                <a:uLnTx/>
                <a:uFillTx/>
                <a:latin typeface="Neue Haas Grotesk Text Pro"/>
                <a:ea typeface="+mn-ea"/>
                <a:cs typeface="+mn-cs"/>
              </a:endParaRPr>
            </a:p>
          </p:txBody>
        </p:sp>
      </p:grpSp>
    </p:spTree>
    <p:extLst>
      <p:ext uri="{BB962C8B-B14F-4D97-AF65-F5344CB8AC3E}">
        <p14:creationId xmlns:p14="http://schemas.microsoft.com/office/powerpoint/2010/main" val="1195854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0" name="Freeform: Shape 9">
            <a:extLst>
              <a:ext uri="{FF2B5EF4-FFF2-40B4-BE49-F238E27FC236}">
                <a16:creationId xmlns:a16="http://schemas.microsoft.com/office/drawing/2014/main" id="{4625E526-838B-DBE7-6600-D159BFBCE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5827306" y="3434599"/>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pic>
        <p:nvPicPr>
          <p:cNvPr id="7" name="図 6" descr="グラフィカル ユーザー インターフェイス">
            <a:extLst>
              <a:ext uri="{FF2B5EF4-FFF2-40B4-BE49-F238E27FC236}">
                <a16:creationId xmlns:a16="http://schemas.microsoft.com/office/drawing/2014/main" id="{DF28FF50-9844-CA4C-DCB4-3564A1AC54E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61835" y="130596"/>
            <a:ext cx="5545400" cy="3844500"/>
          </a:xfrm>
          <a:prstGeom prst="rect">
            <a:avLst/>
          </a:prstGeom>
        </p:spPr>
      </p:pic>
      <p:sp>
        <p:nvSpPr>
          <p:cNvPr id="9" name="フローチャート: 結合子 8">
            <a:extLst>
              <a:ext uri="{FF2B5EF4-FFF2-40B4-BE49-F238E27FC236}">
                <a16:creationId xmlns:a16="http://schemas.microsoft.com/office/drawing/2014/main" id="{147FFD13-C2F8-041F-DE24-288979AE7DFB}"/>
              </a:ext>
            </a:extLst>
          </p:cNvPr>
          <p:cNvSpPr/>
          <p:nvPr/>
        </p:nvSpPr>
        <p:spPr>
          <a:xfrm>
            <a:off x="6659536" y="2356856"/>
            <a:ext cx="1504337" cy="149344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noFill/>
              <a:effectLst/>
              <a:uLnTx/>
              <a:uFillTx/>
              <a:latin typeface="Neue Haas Grotesk Text Pro"/>
              <a:ea typeface="+mn-ea"/>
              <a:cs typeface="+mn-cs"/>
            </a:endParaRPr>
          </a:p>
        </p:txBody>
      </p:sp>
      <p:sp>
        <p:nvSpPr>
          <p:cNvPr id="11" name="フローチャート: 結合子 10">
            <a:extLst>
              <a:ext uri="{FF2B5EF4-FFF2-40B4-BE49-F238E27FC236}">
                <a16:creationId xmlns:a16="http://schemas.microsoft.com/office/drawing/2014/main" id="{E9EA8FE6-8F38-8F80-C509-2201407F1C2F}"/>
              </a:ext>
            </a:extLst>
          </p:cNvPr>
          <p:cNvSpPr/>
          <p:nvPr/>
        </p:nvSpPr>
        <p:spPr>
          <a:xfrm>
            <a:off x="9747101" y="2443792"/>
            <a:ext cx="1758188" cy="16619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noFill/>
              <a:effectLst/>
              <a:uLnTx/>
              <a:uFillTx/>
              <a:latin typeface="Neue Haas Grotesk Text Pro"/>
              <a:ea typeface="+mn-ea"/>
              <a:cs typeface="+mn-cs"/>
            </a:endParaRPr>
          </a:p>
        </p:txBody>
      </p:sp>
      <p:sp>
        <p:nvSpPr>
          <p:cNvPr id="14" name="コンテンツ プレースホルダー 2">
            <a:extLst>
              <a:ext uri="{FF2B5EF4-FFF2-40B4-BE49-F238E27FC236}">
                <a16:creationId xmlns:a16="http://schemas.microsoft.com/office/drawing/2014/main" id="{84DC3CB8-0B2C-FABE-FECA-1BEBCC3CFB07}"/>
              </a:ext>
            </a:extLst>
          </p:cNvPr>
          <p:cNvSpPr txBox="1">
            <a:spLocks/>
          </p:cNvSpPr>
          <p:nvPr/>
        </p:nvSpPr>
        <p:spPr>
          <a:xfrm>
            <a:off x="522422" y="1449911"/>
            <a:ext cx="2635045" cy="5644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名前：尾森惇哉</a:t>
            </a:r>
            <a:endParaRPr kumimoji="1" lang="en-US" altLang="ja-JP"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16" name="コンテンツ プレースホルダー 2">
            <a:extLst>
              <a:ext uri="{FF2B5EF4-FFF2-40B4-BE49-F238E27FC236}">
                <a16:creationId xmlns:a16="http://schemas.microsoft.com/office/drawing/2014/main" id="{19CC22AB-689D-DA50-63B8-99FF68BE4511}"/>
              </a:ext>
            </a:extLst>
          </p:cNvPr>
          <p:cNvSpPr txBox="1">
            <a:spLocks/>
          </p:cNvSpPr>
          <p:nvPr/>
        </p:nvSpPr>
        <p:spPr>
          <a:xfrm>
            <a:off x="522422" y="2468888"/>
            <a:ext cx="4407387" cy="5644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役割：サブリーダー、機能</a:t>
            </a:r>
            <a:endParaRPr kumimoji="1" lang="en-US" altLang="ja-JP" sz="2400" b="0" i="0" u="none" strike="noStrike" kern="1200" cap="none" spc="0" normalizeH="0" baseline="0" noProof="0" dirty="0">
              <a:ln>
                <a:noFill/>
              </a:ln>
              <a:solidFill>
                <a:srgbClr val="000000"/>
              </a:solidFill>
              <a:effectLst/>
              <a:uLnTx/>
              <a:uFillTx/>
              <a:latin typeface="Neue Haas Grotesk Text Pro"/>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1" lang="en-US" altLang="ja-JP" sz="2400" b="0" i="0" u="none" strike="noStrike" kern="1200" cap="none" spc="0" normalizeH="0" baseline="0" noProof="0" dirty="0">
              <a:ln>
                <a:noFill/>
              </a:ln>
              <a:solidFill>
                <a:srgbClr val="000000"/>
              </a:solidFill>
              <a:effectLst/>
              <a:uLnTx/>
              <a:uFillTx/>
              <a:latin typeface="Neue Haas Grotesk Text Pro"/>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18" name="コンテンツ プレースホルダー 2">
            <a:extLst>
              <a:ext uri="{FF2B5EF4-FFF2-40B4-BE49-F238E27FC236}">
                <a16:creationId xmlns:a16="http://schemas.microsoft.com/office/drawing/2014/main" id="{D46C5D1F-67C8-C844-5568-435EBEB4992D}"/>
              </a:ext>
            </a:extLst>
          </p:cNvPr>
          <p:cNvSpPr txBox="1">
            <a:spLocks/>
          </p:cNvSpPr>
          <p:nvPr/>
        </p:nvSpPr>
        <p:spPr>
          <a:xfrm>
            <a:off x="499645" y="4051256"/>
            <a:ext cx="4798143" cy="235493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sng" strike="noStrike" kern="1200" cap="none" spc="0" normalizeH="0" baseline="0" noProof="0" dirty="0">
                <a:ln>
                  <a:noFill/>
                </a:ln>
                <a:solidFill>
                  <a:srgbClr val="000000"/>
                </a:solidFill>
                <a:effectLst/>
                <a:uLnTx/>
                <a:uFillTx/>
                <a:latin typeface="Neue Haas Grotesk Text Pro"/>
                <a:ea typeface="+mn-ea"/>
                <a:cs typeface="+mn-cs"/>
              </a:rPr>
              <a:t>学んだこと</a:t>
            </a:r>
            <a:endParaRPr kumimoji="1" lang="en-US" altLang="ja-JP" sz="2400" b="0" i="0" u="sng"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・認識のすり合わせ</a:t>
            </a:r>
            <a:endParaRPr kumimoji="1" lang="en-US" altLang="ja-JP" sz="2400" b="0" i="0" u="none"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a:t>
            </a:r>
            <a:r>
              <a:rPr kumimoji="1" lang="en-US" altLang="ja-JP" sz="2400" b="0" i="0" u="none" strike="noStrike" kern="1200" cap="none" spc="0" normalizeH="0" baseline="0" noProof="0" dirty="0">
                <a:ln>
                  <a:noFill/>
                </a:ln>
                <a:solidFill>
                  <a:srgbClr val="000000"/>
                </a:solidFill>
                <a:effectLst/>
                <a:uLnTx/>
                <a:uFillTx/>
                <a:latin typeface="Neue Haas Grotesk Text Pro"/>
                <a:ea typeface="+mn-ea"/>
                <a:cs typeface="+mn-cs"/>
              </a:rPr>
              <a:t>1</a:t>
            </a: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つのアプリをチームで開発す</a:t>
            </a:r>
            <a:endParaRPr kumimoji="1" lang="en-US" altLang="ja-JP" sz="2400" b="0" i="0" u="none"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　る大変さ</a:t>
            </a:r>
            <a:endParaRPr kumimoji="1" lang="en-US" altLang="ja-JP" sz="2400" b="0" i="0" u="none"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19" name="コンテンツ プレースホルダー 2">
            <a:extLst>
              <a:ext uri="{FF2B5EF4-FFF2-40B4-BE49-F238E27FC236}">
                <a16:creationId xmlns:a16="http://schemas.microsoft.com/office/drawing/2014/main" id="{BB35C80B-BE7B-E144-97A9-1F2C37EF52FD}"/>
              </a:ext>
            </a:extLst>
          </p:cNvPr>
          <p:cNvSpPr>
            <a:spLocks noGrp="1"/>
          </p:cNvSpPr>
          <p:nvPr>
            <p:ph idx="1"/>
          </p:nvPr>
        </p:nvSpPr>
        <p:spPr>
          <a:xfrm>
            <a:off x="6194319" y="4051256"/>
            <a:ext cx="5414585" cy="2676148"/>
          </a:xfrm>
        </p:spPr>
        <p:txBody>
          <a:bodyPr>
            <a:noAutofit/>
          </a:bodyPr>
          <a:lstStyle/>
          <a:p>
            <a:pPr marL="0" indent="0">
              <a:buNone/>
            </a:pPr>
            <a:r>
              <a:rPr kumimoji="1" lang="ja-JP" altLang="en-US" sz="2000" u="sng" dirty="0"/>
              <a:t>成長したこと</a:t>
            </a:r>
            <a:endParaRPr kumimoji="1" lang="en-US" altLang="ja-JP" sz="2000" u="sng" dirty="0"/>
          </a:p>
          <a:p>
            <a:pPr marL="0" indent="0">
              <a:buNone/>
            </a:pPr>
            <a:r>
              <a:rPr kumimoji="1" lang="ja-JP" altLang="en-US" sz="2000" dirty="0"/>
              <a:t>・サーバサイド</a:t>
            </a:r>
            <a:r>
              <a:rPr kumimoji="1" lang="en-US" altLang="ja-JP" sz="2000" dirty="0"/>
              <a:t>Java</a:t>
            </a:r>
            <a:r>
              <a:rPr kumimoji="1" lang="ja-JP" altLang="en-US" sz="2000" dirty="0"/>
              <a:t>の理解度</a:t>
            </a:r>
            <a:endParaRPr kumimoji="1" lang="en-US" altLang="ja-JP" sz="2000" dirty="0"/>
          </a:p>
          <a:p>
            <a:pPr marL="0" indent="0">
              <a:buNone/>
            </a:pPr>
            <a:r>
              <a:rPr lang="ja-JP" altLang="en-US" sz="2000" dirty="0"/>
              <a:t>今回のチーム開発を進めるうちに、サーバーサイド</a:t>
            </a:r>
            <a:r>
              <a:rPr lang="en-US" altLang="ja-JP" sz="2000" dirty="0"/>
              <a:t>Java</a:t>
            </a:r>
            <a:r>
              <a:rPr lang="ja-JP" altLang="en-US" sz="2000" dirty="0"/>
              <a:t>理解が不十分だと気付いた。チーム開発を進めるうちに理解が深まり、難易度の高いホーム画面を作成することが出来た。</a:t>
            </a:r>
            <a:endParaRPr lang="en-US" altLang="ja-JP" sz="2000" dirty="0"/>
          </a:p>
          <a:p>
            <a:pPr marL="0" indent="0">
              <a:buNone/>
            </a:pPr>
            <a:endParaRPr kumimoji="1" lang="en-US" altLang="ja-JP" sz="2000" dirty="0"/>
          </a:p>
          <a:p>
            <a:endParaRPr kumimoji="1" lang="en-US" altLang="ja-JP" sz="2000" dirty="0"/>
          </a:p>
          <a:p>
            <a:endParaRPr kumimoji="1" lang="ja-JP" altLang="en-US" sz="2000" dirty="0"/>
          </a:p>
        </p:txBody>
      </p:sp>
      <p:sp>
        <p:nvSpPr>
          <p:cNvPr id="2" name="吹き出し: 円形 1">
            <a:extLst>
              <a:ext uri="{FF2B5EF4-FFF2-40B4-BE49-F238E27FC236}">
                <a16:creationId xmlns:a16="http://schemas.microsoft.com/office/drawing/2014/main" id="{355588F3-D27D-DCF4-377C-77BF1D4B99F9}"/>
              </a:ext>
            </a:extLst>
          </p:cNvPr>
          <p:cNvSpPr/>
          <p:nvPr/>
        </p:nvSpPr>
        <p:spPr>
          <a:xfrm>
            <a:off x="6545655" y="54436"/>
            <a:ext cx="953259" cy="574297"/>
          </a:xfrm>
          <a:custGeom>
            <a:avLst/>
            <a:gdLst>
              <a:gd name="connsiteX0" fmla="*/ 1075705 w 953259"/>
              <a:gd name="connsiteY0" fmla="*/ 514530 h 574297"/>
              <a:gd name="connsiteX1" fmla="*/ 824013 w 953259"/>
              <a:gd name="connsiteY1" fmla="*/ 483757 h 574297"/>
              <a:gd name="connsiteX2" fmla="*/ 345422 w 953259"/>
              <a:gd name="connsiteY2" fmla="*/ 563203 h 574297"/>
              <a:gd name="connsiteX3" fmla="*/ 76692 w 953259"/>
              <a:gd name="connsiteY3" fmla="*/ 130943 h 574297"/>
              <a:gd name="connsiteX4" fmla="*/ 564257 w 953259"/>
              <a:gd name="connsiteY4" fmla="*/ 4894 h 574297"/>
              <a:gd name="connsiteX5" fmla="*/ 920969 w 953259"/>
              <a:gd name="connsiteY5" fmla="*/ 391042 h 574297"/>
              <a:gd name="connsiteX6" fmla="*/ 1075705 w 953259"/>
              <a:gd name="connsiteY6" fmla="*/ 514530 h 57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259" h="574297" fill="none" extrusionOk="0">
                <a:moveTo>
                  <a:pt x="1075705" y="514530"/>
                </a:moveTo>
                <a:cubicBezTo>
                  <a:pt x="993927" y="513647"/>
                  <a:pt x="879515" y="464310"/>
                  <a:pt x="824013" y="483757"/>
                </a:cubicBezTo>
                <a:cubicBezTo>
                  <a:pt x="688737" y="553756"/>
                  <a:pt x="494906" y="610237"/>
                  <a:pt x="345422" y="563203"/>
                </a:cubicBezTo>
                <a:cubicBezTo>
                  <a:pt x="20385" y="446596"/>
                  <a:pt x="-115823" y="255267"/>
                  <a:pt x="76692" y="130943"/>
                </a:cubicBezTo>
                <a:cubicBezTo>
                  <a:pt x="176975" y="47144"/>
                  <a:pt x="382481" y="-14075"/>
                  <a:pt x="564257" y="4894"/>
                </a:cubicBezTo>
                <a:cubicBezTo>
                  <a:pt x="861464" y="34542"/>
                  <a:pt x="998183" y="270202"/>
                  <a:pt x="920969" y="391042"/>
                </a:cubicBezTo>
                <a:cubicBezTo>
                  <a:pt x="968526" y="409055"/>
                  <a:pt x="1007064" y="477342"/>
                  <a:pt x="1075705" y="514530"/>
                </a:cubicBezTo>
                <a:close/>
              </a:path>
              <a:path w="953259" h="574297" stroke="0" extrusionOk="0">
                <a:moveTo>
                  <a:pt x="1075705" y="514530"/>
                </a:moveTo>
                <a:cubicBezTo>
                  <a:pt x="1010025" y="521848"/>
                  <a:pt x="895561" y="469051"/>
                  <a:pt x="824013" y="483757"/>
                </a:cubicBezTo>
                <a:cubicBezTo>
                  <a:pt x="693442" y="559212"/>
                  <a:pt x="510366" y="556447"/>
                  <a:pt x="345422" y="563203"/>
                </a:cubicBezTo>
                <a:cubicBezTo>
                  <a:pt x="25101" y="510054"/>
                  <a:pt x="-160707" y="296432"/>
                  <a:pt x="76692" y="130943"/>
                </a:cubicBezTo>
                <a:cubicBezTo>
                  <a:pt x="181410" y="51648"/>
                  <a:pt x="380626" y="10163"/>
                  <a:pt x="564257" y="4894"/>
                </a:cubicBezTo>
                <a:cubicBezTo>
                  <a:pt x="879948" y="67182"/>
                  <a:pt x="998665" y="226964"/>
                  <a:pt x="920969" y="391042"/>
                </a:cubicBezTo>
                <a:cubicBezTo>
                  <a:pt x="966897" y="410130"/>
                  <a:pt x="1026451" y="505397"/>
                  <a:pt x="1075705" y="514530"/>
                </a:cubicBezTo>
                <a:close/>
              </a:path>
            </a:pathLst>
          </a:custGeom>
          <a:solidFill>
            <a:schemeClr val="bg1">
              <a:lumMod val="85000"/>
            </a:schemeClr>
          </a:solidFill>
          <a:ln w="19050">
            <a:solidFill>
              <a:schemeClr val="tx1">
                <a:lumMod val="65000"/>
                <a:lumOff val="35000"/>
              </a:schemeClr>
            </a:solidFill>
            <a:extLst>
              <a:ext uri="{C807C97D-BFC1-408E-A445-0C87EB9F89A2}">
                <ask:lineSketchStyleProps xmlns:ask="http://schemas.microsoft.com/office/drawing/2018/sketchyshapes" sd="2367906974">
                  <a:prstGeom prst="wedgeEllipseCallout">
                    <a:avLst>
                      <a:gd name="adj1" fmla="val 62845"/>
                      <a:gd name="adj2" fmla="val 3959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私の</a:t>
            </a:r>
          </a:p>
        </p:txBody>
      </p:sp>
      <p:sp>
        <p:nvSpPr>
          <p:cNvPr id="3" name="コンテンツ プレースホルダー 2">
            <a:extLst>
              <a:ext uri="{FF2B5EF4-FFF2-40B4-BE49-F238E27FC236}">
                <a16:creationId xmlns:a16="http://schemas.microsoft.com/office/drawing/2014/main" id="{F7EF90BF-0CB3-87C7-9C48-631C112DC98A}"/>
              </a:ext>
            </a:extLst>
          </p:cNvPr>
          <p:cNvSpPr txBox="1">
            <a:spLocks/>
          </p:cNvSpPr>
          <p:nvPr/>
        </p:nvSpPr>
        <p:spPr>
          <a:xfrm>
            <a:off x="550621" y="952200"/>
            <a:ext cx="7973947" cy="5644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所属会社：株式会社ティー・エス・シー</a:t>
            </a:r>
            <a:endParaRPr kumimoji="1" lang="en-US" altLang="ja-JP"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4" name="コンテンツ プレースホルダー 2">
            <a:extLst>
              <a:ext uri="{FF2B5EF4-FFF2-40B4-BE49-F238E27FC236}">
                <a16:creationId xmlns:a16="http://schemas.microsoft.com/office/drawing/2014/main" id="{4D2A0F3C-9779-CEFB-A303-1895968DC452}"/>
              </a:ext>
            </a:extLst>
          </p:cNvPr>
          <p:cNvSpPr txBox="1">
            <a:spLocks/>
          </p:cNvSpPr>
          <p:nvPr/>
        </p:nvSpPr>
        <p:spPr>
          <a:xfrm>
            <a:off x="558626" y="3024950"/>
            <a:ext cx="5737623" cy="5644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担当箇所：</a:t>
            </a:r>
            <a:r>
              <a:rPr kumimoji="1" lang="ja-JP" altLang="en-US" sz="2400" b="0" i="0" u="none" strike="noStrike" kern="1200" cap="none" spc="0" normalizeH="0" baseline="0" noProof="0" dirty="0">
                <a:ln>
                  <a:noFill/>
                </a:ln>
                <a:solidFill>
                  <a:schemeClr val="accent1"/>
                </a:solidFill>
                <a:effectLst/>
                <a:uLnTx/>
                <a:uFillTx/>
                <a:latin typeface="Neue Haas Grotesk Text Pro"/>
                <a:ea typeface="+mn-ea"/>
                <a:cs typeface="+mn-cs"/>
              </a:rPr>
              <a:t>ホーム画面、目標評価画面</a:t>
            </a:r>
            <a:endParaRPr kumimoji="1" lang="en-US" altLang="ja-JP" sz="2400" b="0" i="0" u="none" strike="noStrike" kern="1200" cap="none" spc="0" normalizeH="0" baseline="0" noProof="0" dirty="0">
              <a:ln>
                <a:noFill/>
              </a:ln>
              <a:solidFill>
                <a:schemeClr val="accent1"/>
              </a:solidFill>
              <a:effectLst/>
              <a:uLnTx/>
              <a:uFillTx/>
              <a:latin typeface="Neue Haas Grotesk Text Pro"/>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Tree>
    <p:extLst>
      <p:ext uri="{BB962C8B-B14F-4D97-AF65-F5344CB8AC3E}">
        <p14:creationId xmlns:p14="http://schemas.microsoft.com/office/powerpoint/2010/main" val="3582538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0" name="Freeform: Shape 9">
            <a:extLst>
              <a:ext uri="{FF2B5EF4-FFF2-40B4-BE49-F238E27FC236}">
                <a16:creationId xmlns:a16="http://schemas.microsoft.com/office/drawing/2014/main" id="{4625E526-838B-DBE7-6600-D159BFBCE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5827306" y="3434599"/>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8" name="コンテンツ プレースホルダー 2">
            <a:extLst>
              <a:ext uri="{FF2B5EF4-FFF2-40B4-BE49-F238E27FC236}">
                <a16:creationId xmlns:a16="http://schemas.microsoft.com/office/drawing/2014/main" id="{D46C5D1F-67C8-C844-5568-435EBEB4992D}"/>
              </a:ext>
            </a:extLst>
          </p:cNvPr>
          <p:cNvSpPr txBox="1">
            <a:spLocks/>
          </p:cNvSpPr>
          <p:nvPr/>
        </p:nvSpPr>
        <p:spPr>
          <a:xfrm>
            <a:off x="551295" y="204968"/>
            <a:ext cx="10544442" cy="166412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sng"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苦労したこと</a:t>
            </a:r>
            <a:endParaRPr kumimoji="1" lang="en-US" altLang="ja-JP" sz="24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食事登録機能の追加処理</a:t>
            </a:r>
            <a:endParaRPr kumimoji="1" lang="en-US" altLang="ja-JP" sz="24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en-US" altLang="ja-JP" sz="24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JSP</a:t>
            </a:r>
            <a:r>
              <a:rPr kumimoji="1" lang="ja-JP" altLang="en-US" sz="24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側で入力フォームをどう追加し</a:t>
            </a:r>
            <a:r>
              <a:rPr kumimoji="1" lang="en-US" altLang="ja-JP" sz="24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Servlet</a:t>
            </a:r>
            <a:r>
              <a:rPr kumimoji="1" lang="ja-JP" altLang="en-US" sz="24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側に送るか思いつかなく悩んだ。</a:t>
            </a:r>
            <a:endParaRPr kumimoji="1" lang="en-US" altLang="ja-JP" sz="1600" b="0" i="0" u="none"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1" lang="en-US" altLang="ja-JP" sz="24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pic>
        <p:nvPicPr>
          <p:cNvPr id="15" name="図 14" descr="グラフィカル ユーザー インターフェイス, アプリケーション&#10;&#10;自動的に生成された説明">
            <a:extLst>
              <a:ext uri="{FF2B5EF4-FFF2-40B4-BE49-F238E27FC236}">
                <a16:creationId xmlns:a16="http://schemas.microsoft.com/office/drawing/2014/main" id="{BC2C54E6-A185-A1A2-D7CE-DA0D499D38B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535577" y="1869093"/>
            <a:ext cx="3258896" cy="4988907"/>
          </a:xfrm>
          <a:prstGeom prst="rect">
            <a:avLst/>
          </a:prstGeom>
        </p:spPr>
      </p:pic>
      <p:pic>
        <p:nvPicPr>
          <p:cNvPr id="5" name="図 4" descr="テキスト&#10;&#10;自動的に生成された説明">
            <a:extLst>
              <a:ext uri="{FF2B5EF4-FFF2-40B4-BE49-F238E27FC236}">
                <a16:creationId xmlns:a16="http://schemas.microsoft.com/office/drawing/2014/main" id="{AC4A7A62-1164-1DEE-E976-A0340D07EC9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8851" y="1869094"/>
            <a:ext cx="8017617" cy="4601370"/>
          </a:xfrm>
          <a:prstGeom prst="rect">
            <a:avLst/>
          </a:prstGeom>
        </p:spPr>
      </p:pic>
      <p:sp>
        <p:nvSpPr>
          <p:cNvPr id="11" name="吹き出し: 角を丸めた四角形 10">
            <a:extLst>
              <a:ext uri="{FF2B5EF4-FFF2-40B4-BE49-F238E27FC236}">
                <a16:creationId xmlns:a16="http://schemas.microsoft.com/office/drawing/2014/main" id="{AB876AE8-15DA-A8AD-D809-7E9D93BE7FC0}"/>
              </a:ext>
            </a:extLst>
          </p:cNvPr>
          <p:cNvSpPr/>
          <p:nvPr/>
        </p:nvSpPr>
        <p:spPr>
          <a:xfrm>
            <a:off x="7263103" y="1870154"/>
            <a:ext cx="4182002" cy="742345"/>
          </a:xfrm>
          <a:prstGeom prst="wedgeRoundRectCallout">
            <a:avLst>
              <a:gd name="adj1" fmla="val -30906"/>
              <a:gd name="adj2" fmla="val 6410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FFFFFF"/>
                </a:solidFill>
                <a:effectLst/>
                <a:uLnTx/>
                <a:uFillTx/>
                <a:latin typeface="Neue Haas Grotesk Text Pro"/>
                <a:ea typeface="+mn-ea"/>
                <a:cs typeface="+mn-cs"/>
              </a:rPr>
              <a:t>JS</a:t>
            </a:r>
            <a:r>
              <a:rPr kumimoji="1" lang="ja-JP" altLang="en-US" sz="1800" b="0" i="0" u="none" strike="noStrike" kern="1200" cap="none" spc="0" normalizeH="0" baseline="0" noProof="0" dirty="0">
                <a:ln>
                  <a:noFill/>
                </a:ln>
                <a:solidFill>
                  <a:srgbClr val="FFFFFF"/>
                </a:solidFill>
                <a:effectLst/>
                <a:uLnTx/>
                <a:uFillTx/>
                <a:latin typeface="Neue Haas Grotesk Text Pro"/>
                <a:ea typeface="+mn-ea"/>
                <a:cs typeface="+mn-cs"/>
              </a:rPr>
              <a:t>で追加ボタンを押したときにフォームを追加している</a:t>
            </a:r>
          </a:p>
        </p:txBody>
      </p:sp>
      <p:sp>
        <p:nvSpPr>
          <p:cNvPr id="12" name="吹き出し: 角を丸めた四角形 11">
            <a:extLst>
              <a:ext uri="{FF2B5EF4-FFF2-40B4-BE49-F238E27FC236}">
                <a16:creationId xmlns:a16="http://schemas.microsoft.com/office/drawing/2014/main" id="{F2303787-95FB-CEE0-5463-171709B3C256}"/>
              </a:ext>
            </a:extLst>
          </p:cNvPr>
          <p:cNvSpPr/>
          <p:nvPr/>
        </p:nvSpPr>
        <p:spPr>
          <a:xfrm>
            <a:off x="6677926" y="4791961"/>
            <a:ext cx="4438300" cy="912169"/>
          </a:xfrm>
          <a:prstGeom prst="wedgeRoundRectCallout">
            <a:avLst>
              <a:gd name="adj1" fmla="val -30663"/>
              <a:gd name="adj2" fmla="val 7369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FFFFFF"/>
                </a:solidFill>
                <a:effectLst/>
                <a:uLnTx/>
                <a:uFillTx/>
                <a:latin typeface="Neue Haas Grotesk Text Pro"/>
                <a:ea typeface="+mn-ea"/>
                <a:cs typeface="+mn-cs"/>
              </a:rPr>
              <a:t>増やしたフォームを</a:t>
            </a:r>
            <a:r>
              <a:rPr kumimoji="1" lang="en-US" altLang="ja-JP" sz="1800" b="0" i="0" u="none" strike="noStrike" kern="1200" cap="none" spc="0" normalizeH="0" baseline="0" noProof="0" dirty="0">
                <a:ln>
                  <a:noFill/>
                </a:ln>
                <a:solidFill>
                  <a:srgbClr val="FFFFFF"/>
                </a:solidFill>
                <a:effectLst/>
                <a:uLnTx/>
                <a:uFillTx/>
                <a:latin typeface="Neue Haas Grotesk Text Pro"/>
                <a:ea typeface="+mn-ea"/>
                <a:cs typeface="+mn-cs"/>
              </a:rPr>
              <a:t>name</a:t>
            </a:r>
            <a:r>
              <a:rPr kumimoji="1" lang="ja-JP" altLang="en-US" sz="1800" b="0" i="0" u="none" strike="noStrike" kern="1200" cap="none" spc="0" normalizeH="0" baseline="0" noProof="0" dirty="0">
                <a:ln>
                  <a:noFill/>
                </a:ln>
                <a:solidFill>
                  <a:srgbClr val="FFFFFF"/>
                </a:solidFill>
                <a:effectLst/>
                <a:uLnTx/>
                <a:uFillTx/>
                <a:latin typeface="Neue Haas Grotesk Text Pro"/>
                <a:ea typeface="+mn-ea"/>
                <a:cs typeface="+mn-cs"/>
              </a:rPr>
              <a:t>の後に</a:t>
            </a:r>
            <a:r>
              <a:rPr kumimoji="1" lang="en-US" altLang="ja-JP" sz="1800" b="0" i="0" u="none" strike="noStrike" kern="1200" cap="none" spc="0" normalizeH="0" baseline="0" noProof="0" dirty="0">
                <a:ln>
                  <a:noFill/>
                </a:ln>
                <a:solidFill>
                  <a:srgbClr val="FFFFFF"/>
                </a:solidFill>
                <a:effectLst/>
                <a:uLnTx/>
                <a:uFillTx/>
                <a:latin typeface="Neue Haas Grotesk Text Pro"/>
                <a:ea typeface="+mn-ea"/>
                <a:cs typeface="+mn-cs"/>
              </a:rPr>
              <a:t>count</a:t>
            </a:r>
            <a:r>
              <a:rPr kumimoji="1" lang="ja-JP" altLang="en-US" sz="1800" b="0" i="0" u="none" strike="noStrike" kern="1200" cap="none" spc="0" normalizeH="0" baseline="0" noProof="0" dirty="0">
                <a:ln>
                  <a:noFill/>
                </a:ln>
                <a:solidFill>
                  <a:srgbClr val="FFFFFF"/>
                </a:solidFill>
                <a:effectLst/>
                <a:uLnTx/>
                <a:uFillTx/>
                <a:latin typeface="Neue Haas Grotesk Text Pro"/>
                <a:ea typeface="+mn-ea"/>
                <a:cs typeface="+mn-cs"/>
              </a:rPr>
              <a:t>を付けることで</a:t>
            </a:r>
            <a:r>
              <a:rPr kumimoji="1" lang="en-US" altLang="ja-JP" sz="1800" b="0" i="0" u="none" strike="noStrike" kern="1200" cap="none" spc="0" normalizeH="0" baseline="0" noProof="0" dirty="0">
                <a:ln>
                  <a:noFill/>
                </a:ln>
                <a:solidFill>
                  <a:srgbClr val="FFFFFF"/>
                </a:solidFill>
                <a:effectLst/>
                <a:uLnTx/>
                <a:uFillTx/>
                <a:latin typeface="Neue Haas Grotesk Text Pro"/>
                <a:ea typeface="+mn-ea"/>
                <a:cs typeface="+mn-cs"/>
              </a:rPr>
              <a:t>Servlet</a:t>
            </a:r>
            <a:r>
              <a:rPr kumimoji="1" lang="ja-JP" altLang="en-US" sz="1800" b="0" i="0" u="none" strike="noStrike" kern="1200" cap="none" spc="0" normalizeH="0" baseline="0" noProof="0" dirty="0">
                <a:ln>
                  <a:noFill/>
                </a:ln>
                <a:solidFill>
                  <a:srgbClr val="FFFFFF"/>
                </a:solidFill>
                <a:effectLst/>
                <a:uLnTx/>
                <a:uFillTx/>
                <a:latin typeface="Neue Haas Grotesk Text Pro"/>
                <a:ea typeface="+mn-ea"/>
                <a:cs typeface="+mn-cs"/>
              </a:rPr>
              <a:t>側で区別している</a:t>
            </a:r>
          </a:p>
        </p:txBody>
      </p:sp>
    </p:spTree>
    <p:extLst>
      <p:ext uri="{BB962C8B-B14F-4D97-AF65-F5344CB8AC3E}">
        <p14:creationId xmlns:p14="http://schemas.microsoft.com/office/powerpoint/2010/main" val="703396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0" name="Freeform: Shape 9">
            <a:extLst>
              <a:ext uri="{FF2B5EF4-FFF2-40B4-BE49-F238E27FC236}">
                <a16:creationId xmlns:a16="http://schemas.microsoft.com/office/drawing/2014/main" id="{4625E526-838B-DBE7-6600-D159BFBCE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5827306" y="3434599"/>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pic>
        <p:nvPicPr>
          <p:cNvPr id="7" name="図 6" descr="グラフィカル ユーザー インターフェイス">
            <a:extLst>
              <a:ext uri="{FF2B5EF4-FFF2-40B4-BE49-F238E27FC236}">
                <a16:creationId xmlns:a16="http://schemas.microsoft.com/office/drawing/2014/main" id="{DF28FF50-9844-CA4C-DCB4-3564A1AC54E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02079" y="29754"/>
            <a:ext cx="5545400" cy="3844500"/>
          </a:xfrm>
          <a:prstGeom prst="rect">
            <a:avLst/>
          </a:prstGeom>
        </p:spPr>
      </p:pic>
      <p:sp>
        <p:nvSpPr>
          <p:cNvPr id="9" name="フローチャート: 結合子 8">
            <a:extLst>
              <a:ext uri="{FF2B5EF4-FFF2-40B4-BE49-F238E27FC236}">
                <a16:creationId xmlns:a16="http://schemas.microsoft.com/office/drawing/2014/main" id="{147FFD13-C2F8-041F-DE24-288979AE7DFB}"/>
              </a:ext>
            </a:extLst>
          </p:cNvPr>
          <p:cNvSpPr/>
          <p:nvPr/>
        </p:nvSpPr>
        <p:spPr>
          <a:xfrm>
            <a:off x="7077332" y="2323361"/>
            <a:ext cx="1504337" cy="149344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noFill/>
              <a:effectLst/>
              <a:uLnTx/>
              <a:uFillTx/>
              <a:latin typeface="Neue Haas Grotesk Text Pro"/>
              <a:ea typeface="+mn-ea"/>
              <a:cs typeface="+mn-cs"/>
            </a:endParaRPr>
          </a:p>
        </p:txBody>
      </p:sp>
      <p:sp>
        <p:nvSpPr>
          <p:cNvPr id="11" name="フローチャート: 結合子 10">
            <a:extLst>
              <a:ext uri="{FF2B5EF4-FFF2-40B4-BE49-F238E27FC236}">
                <a16:creationId xmlns:a16="http://schemas.microsoft.com/office/drawing/2014/main" id="{E9EA8FE6-8F38-8F80-C509-2201407F1C2F}"/>
              </a:ext>
            </a:extLst>
          </p:cNvPr>
          <p:cNvSpPr/>
          <p:nvPr/>
        </p:nvSpPr>
        <p:spPr>
          <a:xfrm>
            <a:off x="10167263" y="2389356"/>
            <a:ext cx="1758188" cy="166190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noFill/>
              <a:effectLst/>
              <a:uLnTx/>
              <a:uFillTx/>
              <a:latin typeface="Neue Haas Grotesk Text Pro"/>
              <a:ea typeface="+mn-ea"/>
              <a:cs typeface="+mn-cs"/>
            </a:endParaRPr>
          </a:p>
        </p:txBody>
      </p:sp>
      <p:sp>
        <p:nvSpPr>
          <p:cNvPr id="14" name="コンテンツ プレースホルダー 2">
            <a:extLst>
              <a:ext uri="{FF2B5EF4-FFF2-40B4-BE49-F238E27FC236}">
                <a16:creationId xmlns:a16="http://schemas.microsoft.com/office/drawing/2014/main" id="{84DC3CB8-0B2C-FABE-FECA-1BEBCC3CFB07}"/>
              </a:ext>
            </a:extLst>
          </p:cNvPr>
          <p:cNvSpPr txBox="1">
            <a:spLocks/>
          </p:cNvSpPr>
          <p:nvPr/>
        </p:nvSpPr>
        <p:spPr>
          <a:xfrm>
            <a:off x="448501" y="1722744"/>
            <a:ext cx="2635045" cy="5644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名前：浦島夏生</a:t>
            </a:r>
            <a:endParaRPr kumimoji="1" lang="en-US" altLang="ja-JP"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16" name="コンテンツ プレースホルダー 2">
            <a:extLst>
              <a:ext uri="{FF2B5EF4-FFF2-40B4-BE49-F238E27FC236}">
                <a16:creationId xmlns:a16="http://schemas.microsoft.com/office/drawing/2014/main" id="{19CC22AB-689D-DA50-63B8-99FF68BE4511}"/>
              </a:ext>
            </a:extLst>
          </p:cNvPr>
          <p:cNvSpPr txBox="1">
            <a:spLocks/>
          </p:cNvSpPr>
          <p:nvPr/>
        </p:nvSpPr>
        <p:spPr>
          <a:xfrm>
            <a:off x="448501" y="2413565"/>
            <a:ext cx="4798143" cy="5644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役割：サブリーダー、品質管理　　　　 </a:t>
            </a:r>
            <a:endParaRPr kumimoji="1" lang="en-US" altLang="ja-JP" sz="2400" b="0" i="0" u="none" strike="noStrike" kern="1200" cap="none" spc="0" normalizeH="0" baseline="0" noProof="0" dirty="0">
              <a:ln>
                <a:noFill/>
              </a:ln>
              <a:solidFill>
                <a:srgbClr val="000000"/>
              </a:solidFill>
              <a:effectLst/>
              <a:uLnTx/>
              <a:uFillTx/>
              <a:latin typeface="Neue Haas Grotesk Text Pro"/>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18" name="コンテンツ プレースホルダー 2">
            <a:extLst>
              <a:ext uri="{FF2B5EF4-FFF2-40B4-BE49-F238E27FC236}">
                <a16:creationId xmlns:a16="http://schemas.microsoft.com/office/drawing/2014/main" id="{D46C5D1F-67C8-C844-5568-435EBEB4992D}"/>
              </a:ext>
            </a:extLst>
          </p:cNvPr>
          <p:cNvSpPr txBox="1">
            <a:spLocks/>
          </p:cNvSpPr>
          <p:nvPr/>
        </p:nvSpPr>
        <p:spPr>
          <a:xfrm>
            <a:off x="486218" y="4541637"/>
            <a:ext cx="4798143" cy="180761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sng" strike="noStrike" kern="1200" cap="none" spc="0" normalizeH="0" baseline="0" noProof="0" dirty="0">
                <a:ln>
                  <a:noFill/>
                </a:ln>
                <a:solidFill>
                  <a:srgbClr val="000000"/>
                </a:solidFill>
                <a:effectLst/>
                <a:uLnTx/>
                <a:uFillTx/>
                <a:latin typeface="Neue Haas Grotesk Text Pro"/>
                <a:ea typeface="+mn-ea"/>
                <a:cs typeface="+mn-cs"/>
              </a:rPr>
              <a:t>学んだこと</a:t>
            </a:r>
            <a:endParaRPr kumimoji="1" lang="en-US" altLang="ja-JP" sz="2400" b="0" i="0" u="sng"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・０から一つのアプリが出来上がるまでの仕組み</a:t>
            </a:r>
            <a:endParaRPr kumimoji="1" lang="en-US" altLang="ja-JP" sz="2400" b="0" i="0" u="none"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19" name="コンテンツ プレースホルダー 2">
            <a:extLst>
              <a:ext uri="{FF2B5EF4-FFF2-40B4-BE49-F238E27FC236}">
                <a16:creationId xmlns:a16="http://schemas.microsoft.com/office/drawing/2014/main" id="{BB35C80B-BE7B-E144-97A9-1F2C37EF52FD}"/>
              </a:ext>
            </a:extLst>
          </p:cNvPr>
          <p:cNvSpPr>
            <a:spLocks noGrp="1"/>
          </p:cNvSpPr>
          <p:nvPr>
            <p:ph idx="1"/>
          </p:nvPr>
        </p:nvSpPr>
        <p:spPr>
          <a:xfrm>
            <a:off x="5842987" y="4583534"/>
            <a:ext cx="6168408" cy="1627814"/>
          </a:xfrm>
        </p:spPr>
        <p:txBody>
          <a:bodyPr>
            <a:noAutofit/>
          </a:bodyPr>
          <a:lstStyle/>
          <a:p>
            <a:pPr marL="0" indent="0">
              <a:buNone/>
            </a:pPr>
            <a:r>
              <a:rPr kumimoji="1" lang="ja-JP" altLang="en-US" sz="2400" u="sng" dirty="0"/>
              <a:t>成長したこと</a:t>
            </a:r>
            <a:endParaRPr kumimoji="1" lang="en-US" altLang="ja-JP" sz="2400" u="sng" dirty="0"/>
          </a:p>
          <a:p>
            <a:pPr marL="0" indent="0">
              <a:buNone/>
            </a:pPr>
            <a:r>
              <a:rPr kumimoji="1" lang="ja-JP" altLang="en-US" sz="2400" dirty="0"/>
              <a:t>・サーバーサイド</a:t>
            </a:r>
            <a:r>
              <a:rPr kumimoji="1" lang="en-US" altLang="ja-JP" sz="2400" dirty="0"/>
              <a:t>Java</a:t>
            </a:r>
            <a:r>
              <a:rPr kumimoji="1" lang="ja-JP" altLang="en-US" sz="2400" dirty="0"/>
              <a:t>に関わるコーディングスキル</a:t>
            </a:r>
            <a:endParaRPr kumimoji="1" lang="en-US" altLang="ja-JP" sz="2400" dirty="0"/>
          </a:p>
          <a:p>
            <a:pPr marL="0" indent="0">
              <a:buNone/>
            </a:pPr>
            <a:endParaRPr kumimoji="1" lang="en-US" altLang="ja-JP" sz="2000" dirty="0"/>
          </a:p>
          <a:p>
            <a:endParaRPr kumimoji="1" lang="en-US" altLang="ja-JP" sz="2000" dirty="0"/>
          </a:p>
          <a:p>
            <a:endParaRPr kumimoji="1" lang="ja-JP" altLang="en-US" sz="2000" dirty="0"/>
          </a:p>
        </p:txBody>
      </p:sp>
      <p:sp>
        <p:nvSpPr>
          <p:cNvPr id="2" name="吹き出し: 円形 1">
            <a:extLst>
              <a:ext uri="{FF2B5EF4-FFF2-40B4-BE49-F238E27FC236}">
                <a16:creationId xmlns:a16="http://schemas.microsoft.com/office/drawing/2014/main" id="{355588F3-D27D-DCF4-377C-77BF1D4B99F9}"/>
              </a:ext>
            </a:extLst>
          </p:cNvPr>
          <p:cNvSpPr/>
          <p:nvPr/>
        </p:nvSpPr>
        <p:spPr>
          <a:xfrm>
            <a:off x="7077332" y="247307"/>
            <a:ext cx="953259" cy="574297"/>
          </a:xfrm>
          <a:custGeom>
            <a:avLst/>
            <a:gdLst>
              <a:gd name="connsiteX0" fmla="*/ 1075705 w 953259"/>
              <a:gd name="connsiteY0" fmla="*/ 514530 h 574297"/>
              <a:gd name="connsiteX1" fmla="*/ 824013 w 953259"/>
              <a:gd name="connsiteY1" fmla="*/ 483757 h 574297"/>
              <a:gd name="connsiteX2" fmla="*/ 345422 w 953259"/>
              <a:gd name="connsiteY2" fmla="*/ 563203 h 574297"/>
              <a:gd name="connsiteX3" fmla="*/ 76692 w 953259"/>
              <a:gd name="connsiteY3" fmla="*/ 130943 h 574297"/>
              <a:gd name="connsiteX4" fmla="*/ 564257 w 953259"/>
              <a:gd name="connsiteY4" fmla="*/ 4894 h 574297"/>
              <a:gd name="connsiteX5" fmla="*/ 920969 w 953259"/>
              <a:gd name="connsiteY5" fmla="*/ 391042 h 574297"/>
              <a:gd name="connsiteX6" fmla="*/ 1075705 w 953259"/>
              <a:gd name="connsiteY6" fmla="*/ 514530 h 57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259" h="574297" fill="none" extrusionOk="0">
                <a:moveTo>
                  <a:pt x="1075705" y="514530"/>
                </a:moveTo>
                <a:cubicBezTo>
                  <a:pt x="993927" y="513647"/>
                  <a:pt x="879515" y="464310"/>
                  <a:pt x="824013" y="483757"/>
                </a:cubicBezTo>
                <a:cubicBezTo>
                  <a:pt x="688737" y="553756"/>
                  <a:pt x="494906" y="610237"/>
                  <a:pt x="345422" y="563203"/>
                </a:cubicBezTo>
                <a:cubicBezTo>
                  <a:pt x="20385" y="446596"/>
                  <a:pt x="-115823" y="255267"/>
                  <a:pt x="76692" y="130943"/>
                </a:cubicBezTo>
                <a:cubicBezTo>
                  <a:pt x="176975" y="47144"/>
                  <a:pt x="382481" y="-14075"/>
                  <a:pt x="564257" y="4894"/>
                </a:cubicBezTo>
                <a:cubicBezTo>
                  <a:pt x="861464" y="34542"/>
                  <a:pt x="998183" y="270202"/>
                  <a:pt x="920969" y="391042"/>
                </a:cubicBezTo>
                <a:cubicBezTo>
                  <a:pt x="968526" y="409055"/>
                  <a:pt x="1007064" y="477342"/>
                  <a:pt x="1075705" y="514530"/>
                </a:cubicBezTo>
                <a:close/>
              </a:path>
              <a:path w="953259" h="574297" stroke="0" extrusionOk="0">
                <a:moveTo>
                  <a:pt x="1075705" y="514530"/>
                </a:moveTo>
                <a:cubicBezTo>
                  <a:pt x="1010025" y="521848"/>
                  <a:pt x="895561" y="469051"/>
                  <a:pt x="824013" y="483757"/>
                </a:cubicBezTo>
                <a:cubicBezTo>
                  <a:pt x="693442" y="559212"/>
                  <a:pt x="510366" y="556447"/>
                  <a:pt x="345422" y="563203"/>
                </a:cubicBezTo>
                <a:cubicBezTo>
                  <a:pt x="25101" y="510054"/>
                  <a:pt x="-160707" y="296432"/>
                  <a:pt x="76692" y="130943"/>
                </a:cubicBezTo>
                <a:cubicBezTo>
                  <a:pt x="181410" y="51648"/>
                  <a:pt x="380626" y="10163"/>
                  <a:pt x="564257" y="4894"/>
                </a:cubicBezTo>
                <a:cubicBezTo>
                  <a:pt x="879948" y="67182"/>
                  <a:pt x="998665" y="226964"/>
                  <a:pt x="920969" y="391042"/>
                </a:cubicBezTo>
                <a:cubicBezTo>
                  <a:pt x="966897" y="410130"/>
                  <a:pt x="1026451" y="505397"/>
                  <a:pt x="1075705" y="514530"/>
                </a:cubicBezTo>
                <a:close/>
              </a:path>
            </a:pathLst>
          </a:custGeom>
          <a:solidFill>
            <a:schemeClr val="bg1">
              <a:lumMod val="85000"/>
            </a:schemeClr>
          </a:solidFill>
          <a:ln w="19050">
            <a:solidFill>
              <a:schemeClr val="tx1">
                <a:lumMod val="65000"/>
                <a:lumOff val="35000"/>
              </a:schemeClr>
            </a:solidFill>
            <a:extLst>
              <a:ext uri="{C807C97D-BFC1-408E-A445-0C87EB9F89A2}">
                <ask:lineSketchStyleProps xmlns:ask="http://schemas.microsoft.com/office/drawing/2018/sketchyshapes" sd="2367906974">
                  <a:prstGeom prst="wedgeEllipseCallout">
                    <a:avLst>
                      <a:gd name="adj1" fmla="val 62845"/>
                      <a:gd name="adj2" fmla="val 3959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私の</a:t>
            </a:r>
          </a:p>
        </p:txBody>
      </p:sp>
      <p:sp>
        <p:nvSpPr>
          <p:cNvPr id="3" name="コンテンツ プレースホルダー 2">
            <a:extLst>
              <a:ext uri="{FF2B5EF4-FFF2-40B4-BE49-F238E27FC236}">
                <a16:creationId xmlns:a16="http://schemas.microsoft.com/office/drawing/2014/main" id="{F7EF90BF-0CB3-87C7-9C48-631C112DC98A}"/>
              </a:ext>
            </a:extLst>
          </p:cNvPr>
          <p:cNvSpPr txBox="1">
            <a:spLocks/>
          </p:cNvSpPr>
          <p:nvPr/>
        </p:nvSpPr>
        <p:spPr>
          <a:xfrm>
            <a:off x="448501" y="1109456"/>
            <a:ext cx="7973947" cy="5644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所属会社：株式会社イテラソリューションズ</a:t>
            </a:r>
            <a:endParaRPr kumimoji="1" lang="en-US" altLang="ja-JP"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4" name="コンテンツ プレースホルダー 2">
            <a:extLst>
              <a:ext uri="{FF2B5EF4-FFF2-40B4-BE49-F238E27FC236}">
                <a16:creationId xmlns:a16="http://schemas.microsoft.com/office/drawing/2014/main" id="{4D2A0F3C-9779-CEFB-A303-1895968DC452}"/>
              </a:ext>
            </a:extLst>
          </p:cNvPr>
          <p:cNvSpPr txBox="1">
            <a:spLocks/>
          </p:cNvSpPr>
          <p:nvPr/>
        </p:nvSpPr>
        <p:spPr>
          <a:xfrm>
            <a:off x="448501" y="3104387"/>
            <a:ext cx="5987029" cy="121300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担当箇所：</a:t>
            </a:r>
            <a:r>
              <a:rPr kumimoji="1" lang="ja-JP" altLang="en-US" sz="2400" b="0" i="0" u="none" strike="noStrike" kern="1200" cap="none" spc="0" normalizeH="0" baseline="0" noProof="0" dirty="0">
                <a:ln>
                  <a:noFill/>
                </a:ln>
                <a:solidFill>
                  <a:srgbClr val="E7295E"/>
                </a:solidFill>
                <a:effectLst/>
                <a:uLnTx/>
                <a:uFillTx/>
                <a:latin typeface="+mn-lt"/>
                <a:ea typeface="+mn-ea"/>
                <a:cs typeface="+mn-cs"/>
              </a:rPr>
              <a:t>サーブレット、</a:t>
            </a:r>
            <a:r>
              <a:rPr kumimoji="1" lang="en-US" altLang="ja-JP" sz="2400" b="0" i="0" u="none" strike="noStrike" kern="1200" cap="none" spc="0" normalizeH="0" baseline="0" noProof="0" dirty="0">
                <a:ln>
                  <a:noFill/>
                </a:ln>
                <a:solidFill>
                  <a:srgbClr val="E7295E"/>
                </a:solidFill>
                <a:effectLst/>
                <a:uLnTx/>
                <a:uFillTx/>
                <a:latin typeface="+mn-lt"/>
                <a:ea typeface="+mn-ea"/>
                <a:cs typeface="+mn-cs"/>
              </a:rPr>
              <a:t>DAO</a:t>
            </a:r>
            <a:r>
              <a:rPr kumimoji="1" lang="ja-JP" altLang="en-US" sz="2400" b="0" i="0" u="none" strike="noStrike" kern="1200" cap="none" spc="0" normalizeH="0" baseline="0" noProof="0" dirty="0">
                <a:ln>
                  <a:noFill/>
                </a:ln>
                <a:solidFill>
                  <a:srgbClr val="E7295E"/>
                </a:solidFill>
                <a:effectLst/>
                <a:uLnTx/>
                <a:uFillTx/>
                <a:latin typeface="+mn-lt"/>
                <a:ea typeface="+mn-ea"/>
                <a:cs typeface="+mn-cs"/>
              </a:rPr>
              <a:t>、</a:t>
            </a:r>
            <a:r>
              <a:rPr kumimoji="1" lang="en-US" altLang="ja-JP" sz="2400" b="0" i="0" u="none" strike="noStrike" kern="1200" cap="none" spc="0" normalizeH="0" baseline="0" noProof="0" dirty="0">
                <a:ln>
                  <a:noFill/>
                </a:ln>
                <a:solidFill>
                  <a:srgbClr val="E7295E"/>
                </a:solidFill>
                <a:effectLst/>
                <a:uLnTx/>
                <a:uFillTx/>
                <a:latin typeface="+mn-lt"/>
                <a:ea typeface="+mn-ea"/>
                <a:cs typeface="+mn-cs"/>
              </a:rPr>
              <a:t>model</a:t>
            </a: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000" b="0" i="0" u="none" strike="noStrike" kern="1200" cap="none" spc="0" normalizeH="0" baseline="0" noProof="0" dirty="0">
                <a:ln>
                  <a:noFill/>
                </a:ln>
                <a:solidFill>
                  <a:srgbClr val="E7295E"/>
                </a:solidFill>
                <a:effectLst/>
                <a:uLnTx/>
                <a:uFillTx/>
                <a:latin typeface="+mn-lt"/>
                <a:ea typeface="+mn-ea"/>
                <a:cs typeface="+mn-cs"/>
              </a:rPr>
              <a:t>（音声購入画面、合否評価画面、目標設定画面）</a:t>
            </a:r>
            <a:endParaRPr kumimoji="1" lang="ja-JP" altLang="en-US" sz="20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5" name="フローチャート: 結合子 4">
            <a:extLst>
              <a:ext uri="{FF2B5EF4-FFF2-40B4-BE49-F238E27FC236}">
                <a16:creationId xmlns:a16="http://schemas.microsoft.com/office/drawing/2014/main" id="{7D2EE013-4219-F11C-AD10-48957B70BB8E}"/>
              </a:ext>
            </a:extLst>
          </p:cNvPr>
          <p:cNvSpPr/>
          <p:nvPr/>
        </p:nvSpPr>
        <p:spPr>
          <a:xfrm>
            <a:off x="9258582" y="895912"/>
            <a:ext cx="1504337" cy="149344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noFill/>
              <a:effectLst/>
              <a:uLnTx/>
              <a:uFillTx/>
              <a:latin typeface="Neue Haas Grotesk Text Pro"/>
              <a:ea typeface="+mn-ea"/>
              <a:cs typeface="+mn-cs"/>
            </a:endParaRPr>
          </a:p>
        </p:txBody>
      </p:sp>
    </p:spTree>
    <p:extLst>
      <p:ext uri="{BB962C8B-B14F-4D97-AF65-F5344CB8AC3E}">
        <p14:creationId xmlns:p14="http://schemas.microsoft.com/office/powerpoint/2010/main" val="23424759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0" name="Freeform: Shape 9">
            <a:extLst>
              <a:ext uri="{FF2B5EF4-FFF2-40B4-BE49-F238E27FC236}">
                <a16:creationId xmlns:a16="http://schemas.microsoft.com/office/drawing/2014/main" id="{4625E526-838B-DBE7-6600-D159BFBCE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5827306" y="3434599"/>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5" name="テキスト ボックス 4">
            <a:extLst>
              <a:ext uri="{FF2B5EF4-FFF2-40B4-BE49-F238E27FC236}">
                <a16:creationId xmlns:a16="http://schemas.microsoft.com/office/drawing/2014/main" id="{C26267C8-B794-B302-F7BE-070CEABAB596}"/>
              </a:ext>
            </a:extLst>
          </p:cNvPr>
          <p:cNvSpPr txBox="1"/>
          <p:nvPr/>
        </p:nvSpPr>
        <p:spPr>
          <a:xfrm>
            <a:off x="257350" y="151354"/>
            <a:ext cx="3262432"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sng" strike="noStrike" kern="1200" cap="none" spc="0" normalizeH="0" baseline="0" noProof="0" dirty="0">
                <a:ln>
                  <a:noFill/>
                </a:ln>
                <a:solidFill>
                  <a:srgbClr val="000000"/>
                </a:solidFill>
                <a:effectLst/>
                <a:uLnTx/>
                <a:uFillTx/>
                <a:latin typeface="Neue Haas Grotesk Text Pro"/>
                <a:ea typeface="+mn-ea"/>
                <a:cs typeface="+mn-cs"/>
              </a:rPr>
              <a:t>頑張った点、学んだ点</a:t>
            </a:r>
            <a:endParaRPr kumimoji="1" lang="en-US" altLang="ja-JP" sz="2400" b="0" i="0" u="sng"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12" name="テキスト ボックス 11">
            <a:extLst>
              <a:ext uri="{FF2B5EF4-FFF2-40B4-BE49-F238E27FC236}">
                <a16:creationId xmlns:a16="http://schemas.microsoft.com/office/drawing/2014/main" id="{DC655912-0264-7554-F929-CCB3554CC58B}"/>
              </a:ext>
            </a:extLst>
          </p:cNvPr>
          <p:cNvSpPr txBox="1"/>
          <p:nvPr/>
        </p:nvSpPr>
        <p:spPr>
          <a:xfrm>
            <a:off x="505249" y="623217"/>
            <a:ext cx="12409714" cy="13542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・コーディング　　</a:t>
            </a:r>
            <a:r>
              <a:rPr kumimoji="1" lang="ja-JP" altLang="en-US" sz="20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サーブレットはもちろん、作品に関わるメソッドを作ったり、</a:t>
            </a:r>
            <a:endParaRPr kumimoji="1" lang="en-US" altLang="ja-JP" sz="20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　　　　　　　　　機能が盛り込まれたページを表示する際の待ち時間を短くするために、</a:t>
            </a:r>
            <a:endParaRPr kumimoji="1" lang="en-US" altLang="ja-JP" sz="20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　　　　　　　　　コードをただ作るだけでなく、簡略化することに力を入れました。</a:t>
            </a:r>
            <a:endParaRPr kumimoji="1" lang="en-US" altLang="ja-JP" sz="20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800" b="0" i="0" u="none" strike="noStrike" kern="1200" cap="none" spc="0" normalizeH="0" baseline="0" noProof="0" dirty="0">
              <a:ln>
                <a:noFill/>
              </a:ln>
              <a:solidFill>
                <a:srgbClr val="000000"/>
              </a:solidFill>
              <a:effectLst/>
              <a:uLnTx/>
              <a:uFillTx/>
              <a:latin typeface="Neue Haas Grotesk Text Pro"/>
              <a:ea typeface="+mn-ea"/>
              <a:cs typeface="+mn-cs"/>
            </a:endParaRPr>
          </a:p>
        </p:txBody>
      </p:sp>
      <p:pic>
        <p:nvPicPr>
          <p:cNvPr id="16" name="図 15" descr="テキスト&#10;&#10;自動的に生成された説明">
            <a:extLst>
              <a:ext uri="{FF2B5EF4-FFF2-40B4-BE49-F238E27FC236}">
                <a16:creationId xmlns:a16="http://schemas.microsoft.com/office/drawing/2014/main" id="{50141E9E-8023-EFDD-9E1A-78F8EA67B6E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5249" y="2763618"/>
            <a:ext cx="4053652" cy="3943028"/>
          </a:xfrm>
          <a:prstGeom prst="rect">
            <a:avLst/>
          </a:prstGeom>
        </p:spPr>
      </p:pic>
      <p:pic>
        <p:nvPicPr>
          <p:cNvPr id="20" name="図 19" descr="テキスト&#10;&#10;自動的に生成された説明">
            <a:extLst>
              <a:ext uri="{FF2B5EF4-FFF2-40B4-BE49-F238E27FC236}">
                <a16:creationId xmlns:a16="http://schemas.microsoft.com/office/drawing/2014/main" id="{B4A49C88-A64F-E62C-1BB7-4D32C271850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00700" y="3283131"/>
            <a:ext cx="5313492" cy="3336718"/>
          </a:xfrm>
          <a:prstGeom prst="rect">
            <a:avLst/>
          </a:prstGeom>
        </p:spPr>
      </p:pic>
      <p:sp>
        <p:nvSpPr>
          <p:cNvPr id="2" name="吹き出し: 角を丸めた四角形 1">
            <a:extLst>
              <a:ext uri="{FF2B5EF4-FFF2-40B4-BE49-F238E27FC236}">
                <a16:creationId xmlns:a16="http://schemas.microsoft.com/office/drawing/2014/main" id="{E7F71B73-15BC-D57C-3771-FFD44665E1AB}"/>
              </a:ext>
            </a:extLst>
          </p:cNvPr>
          <p:cNvSpPr/>
          <p:nvPr/>
        </p:nvSpPr>
        <p:spPr>
          <a:xfrm>
            <a:off x="2375955" y="2058263"/>
            <a:ext cx="4438300" cy="912169"/>
          </a:xfrm>
          <a:prstGeom prst="wedgeRoundRectCallout">
            <a:avLst>
              <a:gd name="adj1" fmla="val -30663"/>
              <a:gd name="adj2" fmla="val 7369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FFFF"/>
                </a:solidFill>
                <a:effectLst/>
                <a:uLnTx/>
                <a:uFillTx/>
                <a:latin typeface="Neue Haas Grotesk Text Pro"/>
                <a:ea typeface="+mn-ea"/>
                <a:cs typeface="+mn-cs"/>
              </a:rPr>
              <a:t>メソッドが発動した日が属する週の月曜からその日までの日付を配列に格納</a:t>
            </a:r>
          </a:p>
        </p:txBody>
      </p:sp>
      <p:sp>
        <p:nvSpPr>
          <p:cNvPr id="3" name="吹き出し: 角を丸めた四角形 2">
            <a:extLst>
              <a:ext uri="{FF2B5EF4-FFF2-40B4-BE49-F238E27FC236}">
                <a16:creationId xmlns:a16="http://schemas.microsoft.com/office/drawing/2014/main" id="{607F0DA1-19B1-1B33-D4BB-37663D07CA22}"/>
              </a:ext>
            </a:extLst>
          </p:cNvPr>
          <p:cNvSpPr/>
          <p:nvPr/>
        </p:nvSpPr>
        <p:spPr>
          <a:xfrm>
            <a:off x="7393936" y="2127836"/>
            <a:ext cx="4438300" cy="1004893"/>
          </a:xfrm>
          <a:prstGeom prst="wedgeRoundRectCallout">
            <a:avLst>
              <a:gd name="adj1" fmla="val -30663"/>
              <a:gd name="adj2" fmla="val 7369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FFFF"/>
                </a:solidFill>
                <a:effectLst/>
                <a:uLnTx/>
                <a:uFillTx/>
                <a:latin typeface="Neue Haas Grotesk Text Pro"/>
                <a:ea typeface="+mn-ea"/>
                <a:cs typeface="+mn-cs"/>
              </a:rPr>
              <a:t>メソッドが発動した日が属する週の前の週の月曜～日曜までの日付を配列に格納</a:t>
            </a:r>
          </a:p>
        </p:txBody>
      </p:sp>
    </p:spTree>
    <p:extLst>
      <p:ext uri="{BB962C8B-B14F-4D97-AF65-F5344CB8AC3E}">
        <p14:creationId xmlns:p14="http://schemas.microsoft.com/office/powerpoint/2010/main" val="2422524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0" name="Freeform: Shape 9">
            <a:extLst>
              <a:ext uri="{FF2B5EF4-FFF2-40B4-BE49-F238E27FC236}">
                <a16:creationId xmlns:a16="http://schemas.microsoft.com/office/drawing/2014/main" id="{4625E526-838B-DBE7-6600-D159BFBCE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5827306" y="3434599"/>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pic>
        <p:nvPicPr>
          <p:cNvPr id="3" name="図 2" descr="テキスト&#10;&#10;自動的に生成された説明">
            <a:extLst>
              <a:ext uri="{FF2B5EF4-FFF2-40B4-BE49-F238E27FC236}">
                <a16:creationId xmlns:a16="http://schemas.microsoft.com/office/drawing/2014/main" id="{51007571-A4D0-8C23-BDD5-2305B1F22B5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29743"/>
          <a:stretch/>
        </p:blipFill>
        <p:spPr>
          <a:xfrm>
            <a:off x="148046" y="87850"/>
            <a:ext cx="5186177" cy="3917638"/>
          </a:xfrm>
          <a:prstGeom prst="rect">
            <a:avLst/>
          </a:prstGeom>
        </p:spPr>
      </p:pic>
      <p:pic>
        <p:nvPicPr>
          <p:cNvPr id="7" name="図 6" descr="テキスト&#10;&#10;自動的に生成された説明">
            <a:extLst>
              <a:ext uri="{FF2B5EF4-FFF2-40B4-BE49-F238E27FC236}">
                <a16:creationId xmlns:a16="http://schemas.microsoft.com/office/drawing/2014/main" id="{B6A5895F-C632-AF6E-BB0A-6A109DEE1BC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94645" y="1675976"/>
            <a:ext cx="3552128" cy="3024233"/>
          </a:xfrm>
          <a:prstGeom prst="rect">
            <a:avLst/>
          </a:prstGeom>
        </p:spPr>
      </p:pic>
      <p:sp>
        <p:nvSpPr>
          <p:cNvPr id="2" name="吹き出し: 角を丸めた四角形 1">
            <a:extLst>
              <a:ext uri="{FF2B5EF4-FFF2-40B4-BE49-F238E27FC236}">
                <a16:creationId xmlns:a16="http://schemas.microsoft.com/office/drawing/2014/main" id="{BCF2CCF3-4F4F-8FE7-0970-15F73312444C}"/>
              </a:ext>
            </a:extLst>
          </p:cNvPr>
          <p:cNvSpPr/>
          <p:nvPr/>
        </p:nvSpPr>
        <p:spPr>
          <a:xfrm>
            <a:off x="365761" y="3850650"/>
            <a:ext cx="4572000" cy="912169"/>
          </a:xfrm>
          <a:prstGeom prst="wedgeRoundRectCallout">
            <a:avLst>
              <a:gd name="adj1" fmla="val -25682"/>
              <a:gd name="adj2" fmla="val -9485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FFFF"/>
                </a:solidFill>
                <a:effectLst/>
                <a:uLnTx/>
                <a:uFillTx/>
                <a:latin typeface="Neue Haas Grotesk Text Pro"/>
                <a:ea typeface="+mn-ea"/>
                <a:cs typeface="+mn-cs"/>
              </a:rPr>
              <a:t>このように、</a:t>
            </a:r>
            <a:endParaRPr kumimoji="1" lang="en-US" altLang="ja-JP" sz="1800" b="1" i="0" u="none" strike="noStrike" kern="1200" cap="none" spc="0" normalizeH="0" baseline="0" noProof="0" dirty="0">
              <a:ln>
                <a:noFill/>
              </a:ln>
              <a:solidFill>
                <a:srgbClr val="FFFFFF"/>
              </a:solidFill>
              <a:effectLst/>
              <a:uLnTx/>
              <a:uFillTx/>
              <a:latin typeface="Neue Haas Grotesk Text Pro"/>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FFFF"/>
                </a:solidFill>
                <a:effectLst/>
                <a:uLnTx/>
                <a:uFillTx/>
                <a:latin typeface="Neue Haas Grotesk Text Pro"/>
                <a:ea typeface="+mn-ea"/>
                <a:cs typeface="+mn-cs"/>
              </a:rPr>
              <a:t>別のサーブレットで先ほどのメソッドを</a:t>
            </a:r>
            <a:br>
              <a:rPr kumimoji="1" lang="en-US" altLang="ja-JP" sz="1800" b="1" i="0" u="none" strike="noStrike" kern="1200" cap="none" spc="0" normalizeH="0" baseline="0" noProof="0" dirty="0">
                <a:ln>
                  <a:noFill/>
                </a:ln>
                <a:solidFill>
                  <a:srgbClr val="FFFFFF"/>
                </a:solidFill>
                <a:effectLst/>
                <a:uLnTx/>
                <a:uFillTx/>
                <a:latin typeface="Neue Haas Grotesk Text Pro"/>
                <a:ea typeface="+mn-ea"/>
                <a:cs typeface="+mn-cs"/>
              </a:rPr>
            </a:br>
            <a:r>
              <a:rPr kumimoji="1" lang="ja-JP" altLang="en-US" sz="1800" b="1" i="0" u="none" strike="noStrike" kern="1200" cap="none" spc="0" normalizeH="0" baseline="0" noProof="0" dirty="0">
                <a:ln>
                  <a:noFill/>
                </a:ln>
                <a:solidFill>
                  <a:srgbClr val="FFFFFF"/>
                </a:solidFill>
                <a:effectLst/>
                <a:uLnTx/>
                <a:uFillTx/>
                <a:latin typeface="Neue Haas Grotesk Text Pro"/>
                <a:ea typeface="+mn-ea"/>
                <a:cs typeface="+mn-cs"/>
              </a:rPr>
              <a:t>インポートして呼び出している</a:t>
            </a:r>
          </a:p>
        </p:txBody>
      </p:sp>
      <p:sp>
        <p:nvSpPr>
          <p:cNvPr id="5" name="吹き出し: 角を丸めた四角形 4">
            <a:extLst>
              <a:ext uri="{FF2B5EF4-FFF2-40B4-BE49-F238E27FC236}">
                <a16:creationId xmlns:a16="http://schemas.microsoft.com/office/drawing/2014/main" id="{6C966C52-6084-2B2F-D213-37F13A82F057}"/>
              </a:ext>
            </a:extLst>
          </p:cNvPr>
          <p:cNvSpPr/>
          <p:nvPr/>
        </p:nvSpPr>
        <p:spPr>
          <a:xfrm>
            <a:off x="5518758" y="87850"/>
            <a:ext cx="6525196" cy="1500276"/>
          </a:xfrm>
          <a:prstGeom prst="wedgeRoundRectCallout">
            <a:avLst>
              <a:gd name="adj1" fmla="val -3189"/>
              <a:gd name="adj2" fmla="val 7031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FFFF"/>
                </a:solidFill>
                <a:effectLst/>
                <a:uLnTx/>
                <a:uFillTx/>
                <a:latin typeface="Neue Haas Grotesk Text Pro"/>
                <a:ea typeface="+mn-ea"/>
                <a:cs typeface="+mn-cs"/>
              </a:rPr>
              <a:t>４つのテーブルにアクセス、１３パターンの条件分岐が発生</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FFFF"/>
                </a:solidFill>
                <a:effectLst/>
                <a:uLnTx/>
                <a:uFillTx/>
                <a:latin typeface="Neue Haas Grotesk Text Pro"/>
                <a:ea typeface="+mn-ea"/>
                <a:cs typeface="+mn-cs"/>
              </a:rPr>
              <a:t>そのため、表示する際に重くなり、コードの簡略化の必要性があった</a:t>
            </a:r>
          </a:p>
        </p:txBody>
      </p:sp>
      <p:pic>
        <p:nvPicPr>
          <p:cNvPr id="6" name="図 5" descr="グラフィカル ユーザー インターフェイス, テキスト&#10;&#10;自動的に生成された説明">
            <a:extLst>
              <a:ext uri="{FF2B5EF4-FFF2-40B4-BE49-F238E27FC236}">
                <a16:creationId xmlns:a16="http://schemas.microsoft.com/office/drawing/2014/main" id="{290BC612-1176-3453-7A8C-F2BC32321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0148" y="4817808"/>
            <a:ext cx="1012901" cy="1994150"/>
          </a:xfrm>
          <a:prstGeom prst="rect">
            <a:avLst/>
          </a:prstGeom>
        </p:spPr>
      </p:pic>
      <p:pic>
        <p:nvPicPr>
          <p:cNvPr id="11" name="図 10" descr="電子機器のスクリーンショット&#10;&#10;中程度の精度で自動的に生成された説明">
            <a:extLst>
              <a:ext uri="{FF2B5EF4-FFF2-40B4-BE49-F238E27FC236}">
                <a16:creationId xmlns:a16="http://schemas.microsoft.com/office/drawing/2014/main" id="{FE6279BC-01C7-A926-5908-C84A62F424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93546" y="4803872"/>
            <a:ext cx="950408" cy="1966278"/>
          </a:xfrm>
          <a:prstGeom prst="rect">
            <a:avLst/>
          </a:prstGeom>
        </p:spPr>
      </p:pic>
      <p:pic>
        <p:nvPicPr>
          <p:cNvPr id="13" name="図 12" descr="テキスト&#10;&#10;自動的に生成された説明">
            <a:extLst>
              <a:ext uri="{FF2B5EF4-FFF2-40B4-BE49-F238E27FC236}">
                <a16:creationId xmlns:a16="http://schemas.microsoft.com/office/drawing/2014/main" id="{16513D06-AA5C-C90A-2B62-F37EE2D417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09313" y="4817808"/>
            <a:ext cx="969804" cy="1966278"/>
          </a:xfrm>
          <a:prstGeom prst="rect">
            <a:avLst/>
          </a:prstGeom>
        </p:spPr>
      </p:pic>
      <p:pic>
        <p:nvPicPr>
          <p:cNvPr id="15" name="図 14" descr="コンピューターのスクリーンショット&#10;&#10;自動的に生成された説明">
            <a:extLst>
              <a:ext uri="{FF2B5EF4-FFF2-40B4-BE49-F238E27FC236}">
                <a16:creationId xmlns:a16="http://schemas.microsoft.com/office/drawing/2014/main" id="{30DD7708-CF05-0165-02D0-A99FBB0CD2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14143" y="4803872"/>
            <a:ext cx="983139" cy="1966278"/>
          </a:xfrm>
          <a:prstGeom prst="rect">
            <a:avLst/>
          </a:prstGeom>
        </p:spPr>
      </p:pic>
      <p:pic>
        <p:nvPicPr>
          <p:cNvPr id="19" name="図 18" descr="グラフ, 折れ線グラフ&#10;&#10;自動的に生成された説明">
            <a:extLst>
              <a:ext uri="{FF2B5EF4-FFF2-40B4-BE49-F238E27FC236}">
                <a16:creationId xmlns:a16="http://schemas.microsoft.com/office/drawing/2014/main" id="{81964ABC-8075-2BA8-AE7D-734D3EF55559}"/>
              </a:ext>
            </a:extLst>
          </p:cNvPr>
          <p:cNvPicPr>
            <a:picLocks noChangeAspect="1"/>
          </p:cNvPicPr>
          <p:nvPr/>
        </p:nvPicPr>
        <p:blipFill rotWithShape="1">
          <a:blip r:embed="rId10">
            <a:extLst>
              <a:ext uri="{28A0092B-C50C-407E-A947-70E740481C1C}">
                <a14:useLocalDpi xmlns:a14="http://schemas.microsoft.com/office/drawing/2010/main" val="0"/>
              </a:ext>
            </a:extLst>
          </a:blip>
          <a:srcRect l="4042" t="4075" r="3863" b="6093"/>
          <a:stretch/>
        </p:blipFill>
        <p:spPr>
          <a:xfrm>
            <a:off x="148046" y="5057149"/>
            <a:ext cx="1831511" cy="1476505"/>
          </a:xfrm>
          <a:prstGeom prst="rect">
            <a:avLst/>
          </a:prstGeom>
        </p:spPr>
      </p:pic>
      <p:pic>
        <p:nvPicPr>
          <p:cNvPr id="21" name="図 20" descr="テーブル&#10;&#10;中程度の精度で自動的に生成された説明">
            <a:extLst>
              <a:ext uri="{FF2B5EF4-FFF2-40B4-BE49-F238E27FC236}">
                <a16:creationId xmlns:a16="http://schemas.microsoft.com/office/drawing/2014/main" id="{C75408A3-D735-4396-98EE-030006D011A5}"/>
              </a:ext>
            </a:extLst>
          </p:cNvPr>
          <p:cNvPicPr>
            <a:picLocks noChangeAspect="1"/>
          </p:cNvPicPr>
          <p:nvPr/>
        </p:nvPicPr>
        <p:blipFill rotWithShape="1">
          <a:blip r:embed="rId11">
            <a:extLst>
              <a:ext uri="{28A0092B-C50C-407E-A947-70E740481C1C}">
                <a14:useLocalDpi xmlns:a14="http://schemas.microsoft.com/office/drawing/2010/main" val="0"/>
              </a:ext>
            </a:extLst>
          </a:blip>
          <a:srcRect l="2588" t="5051" r="3846" b="5968"/>
          <a:stretch/>
        </p:blipFill>
        <p:spPr>
          <a:xfrm>
            <a:off x="2158566" y="5057149"/>
            <a:ext cx="2075142" cy="1540693"/>
          </a:xfrm>
          <a:prstGeom prst="rect">
            <a:avLst/>
          </a:prstGeom>
        </p:spPr>
      </p:pic>
      <p:pic>
        <p:nvPicPr>
          <p:cNvPr id="23" name="図 22" descr="文字の書かれた紙&#10;&#10;自動的に生成された説明">
            <a:extLst>
              <a:ext uri="{FF2B5EF4-FFF2-40B4-BE49-F238E27FC236}">
                <a16:creationId xmlns:a16="http://schemas.microsoft.com/office/drawing/2014/main" id="{164AC324-4468-AF62-4C74-D9A4ACAC5A88}"/>
              </a:ext>
            </a:extLst>
          </p:cNvPr>
          <p:cNvPicPr>
            <a:picLocks noChangeAspect="1"/>
          </p:cNvPicPr>
          <p:nvPr/>
        </p:nvPicPr>
        <p:blipFill rotWithShape="1">
          <a:blip r:embed="rId12">
            <a:extLst>
              <a:ext uri="{28A0092B-C50C-407E-A947-70E740481C1C}">
                <a14:useLocalDpi xmlns:a14="http://schemas.microsoft.com/office/drawing/2010/main" val="0"/>
              </a:ext>
            </a:extLst>
          </a:blip>
          <a:srcRect l="3093" t="2665" r="4692" b="4001"/>
          <a:stretch/>
        </p:blipFill>
        <p:spPr>
          <a:xfrm>
            <a:off x="4435670" y="5040063"/>
            <a:ext cx="1487526" cy="1540693"/>
          </a:xfrm>
          <a:prstGeom prst="rect">
            <a:avLst/>
          </a:prstGeom>
        </p:spPr>
      </p:pic>
      <p:sp>
        <p:nvSpPr>
          <p:cNvPr id="25" name="吹き出し: 角を丸めた四角形 24">
            <a:extLst>
              <a:ext uri="{FF2B5EF4-FFF2-40B4-BE49-F238E27FC236}">
                <a16:creationId xmlns:a16="http://schemas.microsoft.com/office/drawing/2014/main" id="{76BDB778-D036-554A-A929-3453A4DDE698}"/>
              </a:ext>
            </a:extLst>
          </p:cNvPr>
          <p:cNvSpPr/>
          <p:nvPr/>
        </p:nvSpPr>
        <p:spPr>
          <a:xfrm>
            <a:off x="5400971" y="3770810"/>
            <a:ext cx="3062106" cy="802663"/>
          </a:xfrm>
          <a:prstGeom prst="wedgeRoundRectCallout">
            <a:avLst>
              <a:gd name="adj1" fmla="val 41463"/>
              <a:gd name="adj2" fmla="val 6940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FFFF"/>
                </a:solidFill>
                <a:effectLst/>
                <a:uLnTx/>
                <a:uFillTx/>
                <a:latin typeface="Neue Haas Grotesk Text Pro"/>
                <a:ea typeface="+mn-ea"/>
                <a:cs typeface="+mn-cs"/>
              </a:rPr>
              <a:t>種類が多すぎて</a:t>
            </a:r>
            <a:endParaRPr kumimoji="1" lang="en-US" altLang="ja-JP" sz="1800" b="1" i="0" u="none" strike="noStrike" kern="1200" cap="none" spc="0" normalizeH="0" baseline="0" noProof="0" dirty="0">
              <a:ln>
                <a:noFill/>
              </a:ln>
              <a:solidFill>
                <a:srgbClr val="FFFFFF"/>
              </a:solidFill>
              <a:effectLst/>
              <a:uLnTx/>
              <a:uFillTx/>
              <a:latin typeface="Neue Haas Grotesk Text Pro"/>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FFFF"/>
                </a:solidFill>
                <a:effectLst/>
                <a:uLnTx/>
                <a:uFillTx/>
                <a:latin typeface="Neue Haas Grotesk Text Pro"/>
                <a:ea typeface="+mn-ea"/>
                <a:cs typeface="+mn-cs"/>
              </a:rPr>
              <a:t>全部乗せるの諦めました！</a:t>
            </a:r>
          </a:p>
        </p:txBody>
      </p:sp>
    </p:spTree>
    <p:extLst>
      <p:ext uri="{BB962C8B-B14F-4D97-AF65-F5344CB8AC3E}">
        <p14:creationId xmlns:p14="http://schemas.microsoft.com/office/powerpoint/2010/main" val="1536492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0" name="Freeform: Shape 9">
            <a:extLst>
              <a:ext uri="{FF2B5EF4-FFF2-40B4-BE49-F238E27FC236}">
                <a16:creationId xmlns:a16="http://schemas.microsoft.com/office/drawing/2014/main" id="{4625E526-838B-DBE7-6600-D159BFBCE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5827306" y="3434599"/>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4" name="コンテンツ プレースホルダー 2">
            <a:extLst>
              <a:ext uri="{FF2B5EF4-FFF2-40B4-BE49-F238E27FC236}">
                <a16:creationId xmlns:a16="http://schemas.microsoft.com/office/drawing/2014/main" id="{84DC3CB8-0B2C-FABE-FECA-1BEBCC3CFB07}"/>
              </a:ext>
            </a:extLst>
          </p:cNvPr>
          <p:cNvSpPr txBox="1">
            <a:spLocks/>
          </p:cNvSpPr>
          <p:nvPr/>
        </p:nvSpPr>
        <p:spPr>
          <a:xfrm>
            <a:off x="522422" y="1449911"/>
            <a:ext cx="2635045" cy="5644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名前：</a:t>
            </a:r>
            <a:r>
              <a:rPr kumimoji="1" lang="ja-JP" altLang="en-US" sz="2400" b="0" i="0" u="none" strike="noStrike" kern="1200" cap="none" spc="0" normalizeH="0" baseline="0" noProof="0" dirty="0">
                <a:ln>
                  <a:noFill/>
                </a:ln>
                <a:solidFill>
                  <a:srgbClr val="000000"/>
                </a:solidFill>
                <a:effectLst/>
                <a:uLnTx/>
                <a:uFillTx/>
                <a:latin typeface="+mn-ea"/>
                <a:cs typeface="+mn-cs"/>
              </a:rPr>
              <a:t>時田祐希</a:t>
            </a:r>
            <a:endParaRPr kumimoji="1" lang="en-US" altLang="ja-JP" sz="2400" b="0" i="0" u="none" strike="noStrike" kern="1200" cap="none" spc="0" normalizeH="0" baseline="0" noProof="0" dirty="0">
              <a:ln>
                <a:noFill/>
              </a:ln>
              <a:solidFill>
                <a:srgbClr val="000000"/>
              </a:solidFill>
              <a:effectLst/>
              <a:uLnTx/>
              <a:uFillTx/>
              <a:latin typeface="+mn-ea"/>
              <a:cs typeface="+mn-cs"/>
            </a:endParaRPr>
          </a:p>
        </p:txBody>
      </p:sp>
      <p:sp>
        <p:nvSpPr>
          <p:cNvPr id="16" name="コンテンツ プレースホルダー 2">
            <a:extLst>
              <a:ext uri="{FF2B5EF4-FFF2-40B4-BE49-F238E27FC236}">
                <a16:creationId xmlns:a16="http://schemas.microsoft.com/office/drawing/2014/main" id="{19CC22AB-689D-DA50-63B8-99FF68BE4511}"/>
              </a:ext>
            </a:extLst>
          </p:cNvPr>
          <p:cNvSpPr txBox="1">
            <a:spLocks/>
          </p:cNvSpPr>
          <p:nvPr/>
        </p:nvSpPr>
        <p:spPr>
          <a:xfrm>
            <a:off x="522422" y="2468888"/>
            <a:ext cx="4407387" cy="5644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役割：</a:t>
            </a:r>
            <a:r>
              <a:rPr lang="ja-JP" altLang="en-US" sz="2400" dirty="0">
                <a:solidFill>
                  <a:srgbClr val="000000"/>
                </a:solidFill>
                <a:latin typeface="Neue Haas Grotesk Text Pro"/>
              </a:rPr>
              <a:t>データベース</a:t>
            </a:r>
            <a:endParaRPr kumimoji="1" lang="en-US" altLang="ja-JP" sz="2400" b="0" i="0" u="none" strike="noStrike" kern="1200" cap="none" spc="0" normalizeH="0" baseline="0" noProof="0" dirty="0">
              <a:ln>
                <a:noFill/>
              </a:ln>
              <a:solidFill>
                <a:srgbClr val="000000"/>
              </a:solidFill>
              <a:effectLst/>
              <a:uLnTx/>
              <a:uFillTx/>
              <a:latin typeface="Neue Haas Grotesk Text Pro"/>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1" lang="en-US" altLang="ja-JP" sz="2400" b="0" i="0" u="none" strike="noStrike" kern="1200" cap="none" spc="0" normalizeH="0" baseline="0" noProof="0" dirty="0">
              <a:ln>
                <a:noFill/>
              </a:ln>
              <a:solidFill>
                <a:srgbClr val="000000"/>
              </a:solidFill>
              <a:effectLst/>
              <a:uLnTx/>
              <a:uFillTx/>
              <a:latin typeface="Neue Haas Grotesk Text Pro"/>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18" name="コンテンツ プレースホルダー 2">
            <a:extLst>
              <a:ext uri="{FF2B5EF4-FFF2-40B4-BE49-F238E27FC236}">
                <a16:creationId xmlns:a16="http://schemas.microsoft.com/office/drawing/2014/main" id="{D46C5D1F-67C8-C844-5568-435EBEB4992D}"/>
              </a:ext>
            </a:extLst>
          </p:cNvPr>
          <p:cNvSpPr txBox="1">
            <a:spLocks/>
          </p:cNvSpPr>
          <p:nvPr/>
        </p:nvSpPr>
        <p:spPr>
          <a:xfrm>
            <a:off x="499645" y="4051256"/>
            <a:ext cx="4798143" cy="235493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sng" strike="noStrike" kern="1200" cap="none" spc="0" normalizeH="0" baseline="0" noProof="0" dirty="0">
                <a:ln>
                  <a:noFill/>
                </a:ln>
                <a:solidFill>
                  <a:srgbClr val="000000"/>
                </a:solidFill>
                <a:effectLst/>
                <a:uLnTx/>
                <a:uFillTx/>
                <a:latin typeface="Neue Haas Grotesk Text Pro"/>
                <a:ea typeface="+mn-ea"/>
                <a:cs typeface="+mn-cs"/>
              </a:rPr>
              <a:t>学んだこと</a:t>
            </a:r>
            <a:endParaRPr kumimoji="1" lang="en-US" altLang="ja-JP" sz="2400" b="0" i="0" u="sng"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000" i="0" u="none" strike="noStrike" kern="1200" cap="none" spc="0" normalizeH="0" baseline="0" noProof="0" dirty="0">
                <a:ln>
                  <a:noFill/>
                </a:ln>
                <a:solidFill>
                  <a:srgbClr val="000000"/>
                </a:solidFill>
                <a:effectLst/>
                <a:uLnTx/>
                <a:uFillTx/>
                <a:latin typeface="+mn-ea"/>
                <a:cs typeface="+mn-cs"/>
              </a:rPr>
              <a:t>・データベースを設計する流れの把握</a:t>
            </a:r>
            <a:endParaRPr kumimoji="1" lang="en-US" altLang="ja-JP" sz="2000" i="0" u="none" strike="noStrike" kern="1200" cap="none" spc="0" normalizeH="0" baseline="0" noProof="0" dirty="0">
              <a:ln>
                <a:noFill/>
              </a:ln>
              <a:solidFill>
                <a:srgbClr val="000000"/>
              </a:solidFill>
              <a:effectLst/>
              <a:uLnTx/>
              <a:uFillTx/>
              <a:latin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000" i="0" u="none" strike="noStrike" kern="1200" cap="none" spc="0" normalizeH="0" baseline="0" noProof="0" dirty="0">
                <a:ln>
                  <a:noFill/>
                </a:ln>
                <a:solidFill>
                  <a:srgbClr val="000000"/>
                </a:solidFill>
                <a:effectLst/>
                <a:uLnTx/>
                <a:uFillTx/>
                <a:latin typeface="+mn-ea"/>
                <a:cs typeface="+mn-cs"/>
              </a:rPr>
              <a:t>→データがどう使われるかを考えてから、テーブルに入れるべき項目や制約を課す、といったデータベース設計への理解を深めることができた</a:t>
            </a:r>
            <a:endParaRPr kumimoji="1" lang="en-US" altLang="ja-JP" sz="2000" i="0" u="none" strike="noStrike" kern="1200" cap="none" spc="0" normalizeH="0" baseline="0" noProof="0" dirty="0">
              <a:ln>
                <a:noFill/>
              </a:ln>
              <a:solidFill>
                <a:srgbClr val="000000"/>
              </a:solidFill>
              <a:effectLst/>
              <a:uLnTx/>
              <a:uFillTx/>
              <a:latin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19" name="コンテンツ プレースホルダー 2">
            <a:extLst>
              <a:ext uri="{FF2B5EF4-FFF2-40B4-BE49-F238E27FC236}">
                <a16:creationId xmlns:a16="http://schemas.microsoft.com/office/drawing/2014/main" id="{BB35C80B-BE7B-E144-97A9-1F2C37EF52FD}"/>
              </a:ext>
            </a:extLst>
          </p:cNvPr>
          <p:cNvSpPr>
            <a:spLocks noGrp="1"/>
          </p:cNvSpPr>
          <p:nvPr>
            <p:ph idx="1"/>
          </p:nvPr>
        </p:nvSpPr>
        <p:spPr>
          <a:xfrm>
            <a:off x="6194319" y="4051256"/>
            <a:ext cx="5414585" cy="2676148"/>
          </a:xfrm>
        </p:spPr>
        <p:txBody>
          <a:bodyPr>
            <a:noAutofit/>
          </a:bodyPr>
          <a:lstStyle/>
          <a:p>
            <a:pPr marL="0" indent="0">
              <a:buNone/>
            </a:pPr>
            <a:r>
              <a:rPr kumimoji="1" lang="ja-JP" altLang="en-US" sz="2000" u="sng" dirty="0">
                <a:latin typeface="+mn-ea"/>
              </a:rPr>
              <a:t>成長したこと</a:t>
            </a:r>
            <a:endParaRPr kumimoji="1" lang="en-US" altLang="ja-JP" sz="2000" u="sng" dirty="0">
              <a:latin typeface="+mn-ea"/>
            </a:endParaRPr>
          </a:p>
          <a:p>
            <a:pPr marL="0" indent="0">
              <a:buNone/>
            </a:pPr>
            <a:r>
              <a:rPr kumimoji="1" lang="ja-JP" altLang="en-US" sz="2000" dirty="0">
                <a:latin typeface="+mn-ea"/>
              </a:rPr>
              <a:t>チームの歯車の</a:t>
            </a:r>
            <a:r>
              <a:rPr kumimoji="1" lang="en-US" altLang="ja-JP" sz="2000" dirty="0">
                <a:latin typeface="+mn-ea"/>
              </a:rPr>
              <a:t>1</a:t>
            </a:r>
            <a:r>
              <a:rPr kumimoji="1" lang="ja-JP" altLang="en-US" sz="2000" dirty="0">
                <a:latin typeface="+mn-ea"/>
              </a:rPr>
              <a:t>つとして働く能力</a:t>
            </a:r>
            <a:endParaRPr kumimoji="1" lang="en-US" altLang="ja-JP" sz="2000" dirty="0">
              <a:latin typeface="+mn-ea"/>
            </a:endParaRPr>
          </a:p>
          <a:p>
            <a:pPr marL="0" indent="0">
              <a:buNone/>
            </a:pPr>
            <a:r>
              <a:rPr kumimoji="1" lang="ja-JP" altLang="en-US" sz="2000" dirty="0">
                <a:latin typeface="+mn-ea"/>
              </a:rPr>
              <a:t>→</a:t>
            </a:r>
            <a:r>
              <a:rPr kumimoji="1" lang="en-US" altLang="ja-JP" sz="2000" dirty="0">
                <a:latin typeface="+mn-ea"/>
              </a:rPr>
              <a:t>5</a:t>
            </a:r>
            <a:r>
              <a:rPr kumimoji="1" lang="ja-JP" altLang="en-US" sz="2000" dirty="0">
                <a:latin typeface="+mn-ea"/>
              </a:rPr>
              <a:t>月の個人開発よりも大規模なアプリを作るため、チームの歯車の</a:t>
            </a:r>
            <a:r>
              <a:rPr kumimoji="1" lang="en-US" altLang="ja-JP" sz="2000" dirty="0">
                <a:latin typeface="+mn-ea"/>
              </a:rPr>
              <a:t>1</a:t>
            </a:r>
            <a:r>
              <a:rPr kumimoji="1" lang="ja-JP" altLang="en-US" sz="2000" dirty="0">
                <a:latin typeface="+mn-ea"/>
              </a:rPr>
              <a:t>つとして自分に割り振られた仕事を全うする力がついた</a:t>
            </a:r>
            <a:endParaRPr kumimoji="1" lang="en-US" altLang="ja-JP" sz="2000" dirty="0">
              <a:latin typeface="+mn-ea"/>
            </a:endParaRPr>
          </a:p>
          <a:p>
            <a:pPr marL="0" indent="0">
              <a:buNone/>
            </a:pPr>
            <a:endParaRPr kumimoji="1" lang="en-US" altLang="ja-JP" sz="2000" dirty="0"/>
          </a:p>
          <a:p>
            <a:endParaRPr kumimoji="1" lang="en-US" altLang="ja-JP" sz="2000" dirty="0"/>
          </a:p>
          <a:p>
            <a:endParaRPr kumimoji="1" lang="ja-JP" altLang="en-US" sz="2000" dirty="0"/>
          </a:p>
        </p:txBody>
      </p:sp>
      <p:sp>
        <p:nvSpPr>
          <p:cNvPr id="3" name="コンテンツ プレースホルダー 2">
            <a:extLst>
              <a:ext uri="{FF2B5EF4-FFF2-40B4-BE49-F238E27FC236}">
                <a16:creationId xmlns:a16="http://schemas.microsoft.com/office/drawing/2014/main" id="{F7EF90BF-0CB3-87C7-9C48-631C112DC98A}"/>
              </a:ext>
            </a:extLst>
          </p:cNvPr>
          <p:cNvSpPr txBox="1">
            <a:spLocks/>
          </p:cNvSpPr>
          <p:nvPr/>
        </p:nvSpPr>
        <p:spPr>
          <a:xfrm>
            <a:off x="550621" y="952200"/>
            <a:ext cx="7973947" cy="5644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所属会社：</a:t>
            </a:r>
            <a:r>
              <a:rPr kumimoji="1" lang="ja-JP" altLang="en-US" sz="2400" b="0" i="0" u="none" strike="noStrike" kern="1200" cap="none" spc="0" normalizeH="0" baseline="0" noProof="0" dirty="0">
                <a:ln>
                  <a:noFill/>
                </a:ln>
                <a:solidFill>
                  <a:srgbClr val="000000"/>
                </a:solidFill>
                <a:effectLst/>
                <a:uLnTx/>
                <a:uFillTx/>
                <a:latin typeface="+mn-ea"/>
                <a:cs typeface="+mn-cs"/>
              </a:rPr>
              <a:t>株式会社エヌ・テイ・エス</a:t>
            </a:r>
            <a:endParaRPr kumimoji="1" lang="en-US" altLang="ja-JP" sz="2400" b="0" i="0" u="none" strike="noStrike" kern="1200" cap="none" spc="0" normalizeH="0" baseline="0" noProof="0" dirty="0">
              <a:ln>
                <a:noFill/>
              </a:ln>
              <a:solidFill>
                <a:srgbClr val="000000"/>
              </a:solidFill>
              <a:effectLst/>
              <a:uLnTx/>
              <a:uFillTx/>
              <a:latin typeface="+mn-ea"/>
              <a:cs typeface="+mn-cs"/>
            </a:endParaRPr>
          </a:p>
        </p:txBody>
      </p:sp>
      <p:sp>
        <p:nvSpPr>
          <p:cNvPr id="4" name="コンテンツ プレースホルダー 2">
            <a:extLst>
              <a:ext uri="{FF2B5EF4-FFF2-40B4-BE49-F238E27FC236}">
                <a16:creationId xmlns:a16="http://schemas.microsoft.com/office/drawing/2014/main" id="{4D2A0F3C-9779-CEFB-A303-1895968DC452}"/>
              </a:ext>
            </a:extLst>
          </p:cNvPr>
          <p:cNvSpPr txBox="1">
            <a:spLocks/>
          </p:cNvSpPr>
          <p:nvPr/>
        </p:nvSpPr>
        <p:spPr>
          <a:xfrm>
            <a:off x="558626" y="3024950"/>
            <a:ext cx="6094837" cy="5644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担当箇所：</a:t>
            </a:r>
            <a:r>
              <a:rPr kumimoji="1" lang="ja-JP" altLang="en-US" sz="2400" b="0" i="0" u="none" strike="noStrike" kern="1200" cap="none" spc="0" normalizeH="0" baseline="0" noProof="0" dirty="0">
                <a:ln>
                  <a:noFill/>
                </a:ln>
                <a:solidFill>
                  <a:schemeClr val="accent1"/>
                </a:solidFill>
                <a:effectLst/>
                <a:uLnTx/>
                <a:uFillTx/>
                <a:latin typeface="+mn-ea"/>
                <a:cs typeface="+mn-cs"/>
              </a:rPr>
              <a:t>データベース関係の書類作成　　</a:t>
            </a:r>
            <a:r>
              <a:rPr kumimoji="1" lang="en-US" altLang="ja-JP" sz="2400" b="0" i="0" u="none" strike="noStrike" kern="1200" cap="none" spc="0" normalizeH="0" baseline="0" noProof="0" dirty="0">
                <a:ln>
                  <a:noFill/>
                </a:ln>
                <a:solidFill>
                  <a:schemeClr val="accent1"/>
                </a:solidFill>
                <a:effectLst/>
                <a:uLnTx/>
                <a:uFillTx/>
                <a:latin typeface="+mn-ea"/>
                <a:cs typeface="+mn-cs"/>
              </a:rPr>
              <a:t>	</a:t>
            </a:r>
            <a:r>
              <a:rPr kumimoji="1" lang="ja-JP" altLang="en-US" sz="2400" b="0" i="0" u="none" strike="noStrike" kern="1200" cap="none" spc="0" normalizeH="0" baseline="0" noProof="0" dirty="0">
                <a:ln>
                  <a:noFill/>
                </a:ln>
                <a:solidFill>
                  <a:schemeClr val="accent1"/>
                </a:solidFill>
                <a:effectLst/>
                <a:uLnTx/>
                <a:uFillTx/>
                <a:latin typeface="+mn-ea"/>
                <a:cs typeface="+mn-cs"/>
              </a:rPr>
              <a:t>　　新規登録機能、発表資料の構成</a:t>
            </a:r>
          </a:p>
        </p:txBody>
      </p:sp>
      <p:pic>
        <p:nvPicPr>
          <p:cNvPr id="5" name="図 4" descr="グラフィカル ユーザー インターフェイス">
            <a:extLst>
              <a:ext uri="{FF2B5EF4-FFF2-40B4-BE49-F238E27FC236}">
                <a16:creationId xmlns:a16="http://schemas.microsoft.com/office/drawing/2014/main" id="{7FDA78B2-78A2-3E9B-E286-AC01AD1065B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20698" y="0"/>
            <a:ext cx="5545400" cy="3941355"/>
          </a:xfrm>
          <a:prstGeom prst="rect">
            <a:avLst/>
          </a:prstGeom>
        </p:spPr>
      </p:pic>
      <p:sp>
        <p:nvSpPr>
          <p:cNvPr id="6" name="吹き出し: 円形 5">
            <a:extLst>
              <a:ext uri="{FF2B5EF4-FFF2-40B4-BE49-F238E27FC236}">
                <a16:creationId xmlns:a16="http://schemas.microsoft.com/office/drawing/2014/main" id="{B0F3AEE3-CE92-3373-803D-7825981D7912}"/>
              </a:ext>
            </a:extLst>
          </p:cNvPr>
          <p:cNvSpPr/>
          <p:nvPr/>
        </p:nvSpPr>
        <p:spPr>
          <a:xfrm>
            <a:off x="6327291" y="114162"/>
            <a:ext cx="953259" cy="574297"/>
          </a:xfrm>
          <a:custGeom>
            <a:avLst/>
            <a:gdLst>
              <a:gd name="connsiteX0" fmla="*/ 1075705 w 953259"/>
              <a:gd name="connsiteY0" fmla="*/ 514530 h 574297"/>
              <a:gd name="connsiteX1" fmla="*/ 824013 w 953259"/>
              <a:gd name="connsiteY1" fmla="*/ 483757 h 574297"/>
              <a:gd name="connsiteX2" fmla="*/ 345422 w 953259"/>
              <a:gd name="connsiteY2" fmla="*/ 563203 h 574297"/>
              <a:gd name="connsiteX3" fmla="*/ 76692 w 953259"/>
              <a:gd name="connsiteY3" fmla="*/ 130943 h 574297"/>
              <a:gd name="connsiteX4" fmla="*/ 564257 w 953259"/>
              <a:gd name="connsiteY4" fmla="*/ 4894 h 574297"/>
              <a:gd name="connsiteX5" fmla="*/ 920969 w 953259"/>
              <a:gd name="connsiteY5" fmla="*/ 391042 h 574297"/>
              <a:gd name="connsiteX6" fmla="*/ 1075705 w 953259"/>
              <a:gd name="connsiteY6" fmla="*/ 514530 h 57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259" h="574297" fill="none" extrusionOk="0">
                <a:moveTo>
                  <a:pt x="1075705" y="514530"/>
                </a:moveTo>
                <a:cubicBezTo>
                  <a:pt x="993927" y="513647"/>
                  <a:pt x="879515" y="464310"/>
                  <a:pt x="824013" y="483757"/>
                </a:cubicBezTo>
                <a:cubicBezTo>
                  <a:pt x="688737" y="553756"/>
                  <a:pt x="494906" y="610237"/>
                  <a:pt x="345422" y="563203"/>
                </a:cubicBezTo>
                <a:cubicBezTo>
                  <a:pt x="20385" y="446596"/>
                  <a:pt x="-115823" y="255267"/>
                  <a:pt x="76692" y="130943"/>
                </a:cubicBezTo>
                <a:cubicBezTo>
                  <a:pt x="176975" y="47144"/>
                  <a:pt x="382481" y="-14075"/>
                  <a:pt x="564257" y="4894"/>
                </a:cubicBezTo>
                <a:cubicBezTo>
                  <a:pt x="861464" y="34542"/>
                  <a:pt x="998183" y="270202"/>
                  <a:pt x="920969" y="391042"/>
                </a:cubicBezTo>
                <a:cubicBezTo>
                  <a:pt x="968526" y="409055"/>
                  <a:pt x="1007064" y="477342"/>
                  <a:pt x="1075705" y="514530"/>
                </a:cubicBezTo>
                <a:close/>
              </a:path>
              <a:path w="953259" h="574297" stroke="0" extrusionOk="0">
                <a:moveTo>
                  <a:pt x="1075705" y="514530"/>
                </a:moveTo>
                <a:cubicBezTo>
                  <a:pt x="1010025" y="521848"/>
                  <a:pt x="895561" y="469051"/>
                  <a:pt x="824013" y="483757"/>
                </a:cubicBezTo>
                <a:cubicBezTo>
                  <a:pt x="693442" y="559212"/>
                  <a:pt x="510366" y="556447"/>
                  <a:pt x="345422" y="563203"/>
                </a:cubicBezTo>
                <a:cubicBezTo>
                  <a:pt x="25101" y="510054"/>
                  <a:pt x="-160707" y="296432"/>
                  <a:pt x="76692" y="130943"/>
                </a:cubicBezTo>
                <a:cubicBezTo>
                  <a:pt x="181410" y="51648"/>
                  <a:pt x="380626" y="10163"/>
                  <a:pt x="564257" y="4894"/>
                </a:cubicBezTo>
                <a:cubicBezTo>
                  <a:pt x="879948" y="67182"/>
                  <a:pt x="998665" y="226964"/>
                  <a:pt x="920969" y="391042"/>
                </a:cubicBezTo>
                <a:cubicBezTo>
                  <a:pt x="966897" y="410130"/>
                  <a:pt x="1026451" y="505397"/>
                  <a:pt x="1075705" y="514530"/>
                </a:cubicBezTo>
                <a:close/>
              </a:path>
            </a:pathLst>
          </a:custGeom>
          <a:solidFill>
            <a:schemeClr val="bg1">
              <a:lumMod val="85000"/>
            </a:schemeClr>
          </a:solidFill>
          <a:ln w="19050">
            <a:solidFill>
              <a:schemeClr val="tx1">
                <a:lumMod val="65000"/>
                <a:lumOff val="35000"/>
              </a:schemeClr>
            </a:solidFill>
            <a:extLst>
              <a:ext uri="{C807C97D-BFC1-408E-A445-0C87EB9F89A2}">
                <ask:lineSketchStyleProps xmlns:ask="http://schemas.microsoft.com/office/drawing/2018/sketchyshapes" sd="2367906974">
                  <a:prstGeom prst="wedgeEllipseCallout">
                    <a:avLst>
                      <a:gd name="adj1" fmla="val 62845"/>
                      <a:gd name="adj2" fmla="val 3959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私の</a:t>
            </a:r>
          </a:p>
        </p:txBody>
      </p:sp>
      <p:sp>
        <p:nvSpPr>
          <p:cNvPr id="12" name="フローチャート: 結合子 11">
            <a:extLst>
              <a:ext uri="{FF2B5EF4-FFF2-40B4-BE49-F238E27FC236}">
                <a16:creationId xmlns:a16="http://schemas.microsoft.com/office/drawing/2014/main" id="{C00B0C1D-6498-4ABC-5D7D-2433994AA322}"/>
              </a:ext>
            </a:extLst>
          </p:cNvPr>
          <p:cNvSpPr/>
          <p:nvPr/>
        </p:nvSpPr>
        <p:spPr>
          <a:xfrm>
            <a:off x="6067818" y="893473"/>
            <a:ext cx="1345717" cy="145153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noFill/>
              <a:effectLst/>
              <a:uLnTx/>
              <a:uFillTx/>
              <a:latin typeface="Neue Haas Grotesk Text Pro"/>
              <a:ea typeface="+mn-ea"/>
              <a:cs typeface="+mn-cs"/>
            </a:endParaRPr>
          </a:p>
        </p:txBody>
      </p:sp>
      <p:sp>
        <p:nvSpPr>
          <p:cNvPr id="13" name="フローチャート: 結合子 12">
            <a:extLst>
              <a:ext uri="{FF2B5EF4-FFF2-40B4-BE49-F238E27FC236}">
                <a16:creationId xmlns:a16="http://schemas.microsoft.com/office/drawing/2014/main" id="{75974952-F5FF-6C17-4C8D-4040B1C16DFE}"/>
              </a:ext>
            </a:extLst>
          </p:cNvPr>
          <p:cNvSpPr/>
          <p:nvPr/>
        </p:nvSpPr>
        <p:spPr>
          <a:xfrm>
            <a:off x="8643474" y="852275"/>
            <a:ext cx="1345717" cy="149344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noFill/>
              <a:effectLst/>
              <a:uLnTx/>
              <a:uFillTx/>
              <a:latin typeface="Neue Haas Grotesk Text Pro"/>
              <a:ea typeface="+mn-ea"/>
              <a:cs typeface="+mn-cs"/>
            </a:endParaRPr>
          </a:p>
        </p:txBody>
      </p:sp>
      <p:sp>
        <p:nvSpPr>
          <p:cNvPr id="15" name="フローチャート: 結合子 14">
            <a:extLst>
              <a:ext uri="{FF2B5EF4-FFF2-40B4-BE49-F238E27FC236}">
                <a16:creationId xmlns:a16="http://schemas.microsoft.com/office/drawing/2014/main" id="{5A7AD5BF-7325-6144-B4AC-F337612819F2}"/>
              </a:ext>
            </a:extLst>
          </p:cNvPr>
          <p:cNvSpPr/>
          <p:nvPr/>
        </p:nvSpPr>
        <p:spPr>
          <a:xfrm>
            <a:off x="9405665" y="2433082"/>
            <a:ext cx="2066191" cy="149344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noFill/>
              <a:effectLst/>
              <a:uLnTx/>
              <a:uFillTx/>
              <a:latin typeface="Neue Haas Grotesk Text Pro"/>
              <a:ea typeface="+mn-ea"/>
              <a:cs typeface="+mn-cs"/>
            </a:endParaRPr>
          </a:p>
        </p:txBody>
      </p:sp>
      <p:sp>
        <p:nvSpPr>
          <p:cNvPr id="17" name="フローチャート: 結合子 16">
            <a:extLst>
              <a:ext uri="{FF2B5EF4-FFF2-40B4-BE49-F238E27FC236}">
                <a16:creationId xmlns:a16="http://schemas.microsoft.com/office/drawing/2014/main" id="{CDCD2D9E-A825-CCB6-BD61-30A5DD376FB4}"/>
              </a:ext>
            </a:extLst>
          </p:cNvPr>
          <p:cNvSpPr/>
          <p:nvPr/>
        </p:nvSpPr>
        <p:spPr>
          <a:xfrm>
            <a:off x="6468053" y="2363493"/>
            <a:ext cx="1518424" cy="1451530"/>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noFill/>
              <a:effectLst/>
              <a:uLnTx/>
              <a:uFillTx/>
              <a:latin typeface="Neue Haas Grotesk Text Pro"/>
              <a:ea typeface="+mn-ea"/>
              <a:cs typeface="+mn-cs"/>
            </a:endParaRPr>
          </a:p>
        </p:txBody>
      </p:sp>
    </p:spTree>
    <p:extLst>
      <p:ext uri="{BB962C8B-B14F-4D97-AF65-F5344CB8AC3E}">
        <p14:creationId xmlns:p14="http://schemas.microsoft.com/office/powerpoint/2010/main" val="1759165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63577F-2949-C31E-B4B0-5E250230F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17E4A51B-BAF6-3729-A2C0-89331F2FB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65" y="-318"/>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40000">
                <a:schemeClr val="bg2"/>
              </a:gs>
              <a:gs pos="100000">
                <a:schemeClr val="accent1">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83DDA3A7-E475-2E58-1588-178EB5FA6501}"/>
              </a:ext>
            </a:extLst>
          </p:cNvPr>
          <p:cNvSpPr>
            <a:spLocks noGrp="1"/>
          </p:cNvSpPr>
          <p:nvPr>
            <p:ph type="title"/>
          </p:nvPr>
        </p:nvSpPr>
        <p:spPr>
          <a:xfrm>
            <a:off x="1093701" y="605768"/>
            <a:ext cx="8905141" cy="1359356"/>
          </a:xfrm>
        </p:spPr>
        <p:txBody>
          <a:bodyPr anchor="ctr">
            <a:normAutofit/>
          </a:bodyPr>
          <a:lstStyle/>
          <a:p>
            <a:r>
              <a:rPr kumimoji="1" lang="ja-JP" altLang="en-US" sz="4000" dirty="0">
                <a:latin typeface="BIZ UDゴシック" panose="020B0400000000000000" pitchFamily="49" charset="-128"/>
                <a:ea typeface="BIZ UDゴシック" panose="020B0400000000000000" pitchFamily="49" charset="-128"/>
              </a:rPr>
              <a:t>目次</a:t>
            </a:r>
          </a:p>
        </p:txBody>
      </p:sp>
      <p:graphicFrame>
        <p:nvGraphicFramePr>
          <p:cNvPr id="12" name="コンテンツ プレースホルダー 2">
            <a:extLst>
              <a:ext uri="{FF2B5EF4-FFF2-40B4-BE49-F238E27FC236}">
                <a16:creationId xmlns:a16="http://schemas.microsoft.com/office/drawing/2014/main" id="{41DDAD2B-ECC6-593F-C702-99578D70CE97}"/>
              </a:ext>
            </a:extLst>
          </p:cNvPr>
          <p:cNvGraphicFramePr>
            <a:graphicFrameLocks noGrp="1"/>
          </p:cNvGraphicFramePr>
          <p:nvPr>
            <p:ph idx="1"/>
            <p:extLst>
              <p:ext uri="{D42A27DB-BD31-4B8C-83A1-F6EECF244321}">
                <p14:modId xmlns:p14="http://schemas.microsoft.com/office/powerpoint/2010/main" val="539156299"/>
              </p:ext>
            </p:extLst>
          </p:nvPr>
        </p:nvGraphicFramePr>
        <p:xfrm>
          <a:off x="2193158" y="1965124"/>
          <a:ext cx="8131628" cy="4653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図 10" descr="おもちゃ が含まれている画像&#10;&#10;自動的に生成された説明">
            <a:extLst>
              <a:ext uri="{FF2B5EF4-FFF2-40B4-BE49-F238E27FC236}">
                <a16:creationId xmlns:a16="http://schemas.microsoft.com/office/drawing/2014/main" id="{3CCF5E2B-F110-5950-8F3E-67D401EADFB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465109" y="2929810"/>
            <a:ext cx="1719354" cy="3322422"/>
          </a:xfrm>
          <a:prstGeom prst="rect">
            <a:avLst/>
          </a:prstGeom>
        </p:spPr>
      </p:pic>
      <p:sp>
        <p:nvSpPr>
          <p:cNvPr id="13" name="吹き出し: 円形 12">
            <a:extLst>
              <a:ext uri="{FF2B5EF4-FFF2-40B4-BE49-F238E27FC236}">
                <a16:creationId xmlns:a16="http://schemas.microsoft.com/office/drawing/2014/main" id="{8E8C7C81-CD8A-3DE4-B81B-42C1A553E80A}"/>
              </a:ext>
            </a:extLst>
          </p:cNvPr>
          <p:cNvSpPr/>
          <p:nvPr/>
        </p:nvSpPr>
        <p:spPr>
          <a:xfrm>
            <a:off x="10042808" y="2324042"/>
            <a:ext cx="1719354" cy="855084"/>
          </a:xfrm>
          <a:prstGeom prst="wedgeEllipseCallou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なのだ</a:t>
            </a:r>
          </a:p>
        </p:txBody>
      </p:sp>
    </p:spTree>
    <p:extLst>
      <p:ext uri="{BB962C8B-B14F-4D97-AF65-F5344CB8AC3E}">
        <p14:creationId xmlns:p14="http://schemas.microsoft.com/office/powerpoint/2010/main" val="2507945441"/>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0" name="Freeform: Shape 9">
            <a:extLst>
              <a:ext uri="{FF2B5EF4-FFF2-40B4-BE49-F238E27FC236}">
                <a16:creationId xmlns:a16="http://schemas.microsoft.com/office/drawing/2014/main" id="{4625E526-838B-DBE7-6600-D159BFBCE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5827306" y="3434599"/>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A08171D0-4822-DEFC-EED8-95E6B5B365B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597446" y="0"/>
            <a:ext cx="5594554" cy="6913752"/>
          </a:xfrm>
          <a:prstGeom prst="rect">
            <a:avLst/>
          </a:prstGeom>
        </p:spPr>
      </p:pic>
      <p:pic>
        <p:nvPicPr>
          <p:cNvPr id="7" name="図 6" descr="グラフィカル ユーザー インターフェイス, テキスト, アプリケーション&#10;&#10;自動的に生成された説明">
            <a:extLst>
              <a:ext uri="{FF2B5EF4-FFF2-40B4-BE49-F238E27FC236}">
                <a16:creationId xmlns:a16="http://schemas.microsoft.com/office/drawing/2014/main" id="{878DE19B-45EA-57D2-A79A-BF61E736CCD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8156" y="4371676"/>
            <a:ext cx="6548283" cy="2482974"/>
          </a:xfrm>
          <a:prstGeom prst="rect">
            <a:avLst/>
          </a:prstGeom>
        </p:spPr>
      </p:pic>
      <p:sp>
        <p:nvSpPr>
          <p:cNvPr id="18" name="コンテンツ プレースホルダー 17">
            <a:extLst>
              <a:ext uri="{FF2B5EF4-FFF2-40B4-BE49-F238E27FC236}">
                <a16:creationId xmlns:a16="http://schemas.microsoft.com/office/drawing/2014/main" id="{F75E7232-E2F0-A804-92C7-C95ADF397001}"/>
              </a:ext>
            </a:extLst>
          </p:cNvPr>
          <p:cNvSpPr>
            <a:spLocks noGrp="1"/>
          </p:cNvSpPr>
          <p:nvPr>
            <p:ph idx="1"/>
          </p:nvPr>
        </p:nvSpPr>
        <p:spPr>
          <a:xfrm>
            <a:off x="0" y="0"/>
            <a:ext cx="6961239" cy="2192594"/>
          </a:xfrm>
        </p:spPr>
        <p:txBody>
          <a:bodyPr>
            <a:normAutofit fontScale="92500"/>
          </a:bodyPr>
          <a:lstStyle/>
          <a:p>
            <a:pPr marL="0" indent="0">
              <a:buNone/>
            </a:pPr>
            <a:r>
              <a:rPr lang="ja-JP" altLang="en-US" sz="2400" u="sng" dirty="0">
                <a:latin typeface="BIZ UDゴシック" panose="020B0400000000000000" pitchFamily="49" charset="-128"/>
                <a:ea typeface="BIZ UDゴシック" panose="020B0400000000000000" pitchFamily="49" charset="-128"/>
              </a:rPr>
              <a:t>苦労したこと</a:t>
            </a:r>
            <a:endParaRPr lang="en-US" altLang="ja-JP" sz="2400" u="sng" dirty="0">
              <a:latin typeface="BIZ UDゴシック" panose="020B0400000000000000" pitchFamily="49" charset="-128"/>
              <a:ea typeface="BIZ UDゴシック" panose="020B0400000000000000" pitchFamily="49" charset="-128"/>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en-US" altLang="ja-JP" sz="2400" b="0" i="0" u="none" strike="noStrike" kern="1200" cap="none" spc="0" normalizeH="0" baseline="0" noProof="0" dirty="0">
                <a:ln>
                  <a:noFill/>
                </a:ln>
                <a:solidFill>
                  <a:srgbClr val="000000"/>
                </a:solidFill>
                <a:effectLst/>
                <a:uLnTx/>
                <a:uFillTx/>
                <a:latin typeface="+mn-ea"/>
              </a:rPr>
              <a:t>DAO</a:t>
            </a:r>
            <a:r>
              <a:rPr kumimoji="1" lang="ja-JP" altLang="en-US" sz="2400" b="0" i="0" u="none" strike="noStrike" kern="1200" cap="none" spc="0" normalizeH="0" baseline="0" noProof="0" dirty="0">
                <a:ln>
                  <a:noFill/>
                </a:ln>
                <a:solidFill>
                  <a:srgbClr val="000000"/>
                </a:solidFill>
                <a:effectLst/>
                <a:uLnTx/>
                <a:uFillTx/>
                <a:latin typeface="+mn-ea"/>
              </a:rPr>
              <a:t>の理解</a:t>
            </a:r>
            <a:endParaRPr kumimoji="1" lang="en-US" altLang="ja-JP" sz="2400" b="0" i="0" u="none" strike="noStrike" kern="1200" cap="none" spc="0" normalizeH="0" baseline="0" noProof="0" dirty="0">
              <a:ln>
                <a:noFill/>
              </a:ln>
              <a:solidFill>
                <a:srgbClr val="000000"/>
              </a:solidFill>
              <a:effectLst/>
              <a:uLnTx/>
              <a:uFillTx/>
              <a:latin typeface="+mn-ea"/>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lang="ja-JP" altLang="en-US" sz="2400" dirty="0">
                <a:solidFill>
                  <a:srgbClr val="000000"/>
                </a:solidFill>
                <a:latin typeface="+mn-ea"/>
              </a:rPr>
              <a:t>→</a:t>
            </a:r>
            <a:r>
              <a:rPr lang="en-US" altLang="ja-JP" sz="2400" dirty="0">
                <a:solidFill>
                  <a:srgbClr val="000000"/>
                </a:solidFill>
                <a:latin typeface="+mn-ea"/>
              </a:rPr>
              <a:t>5</a:t>
            </a:r>
            <a:r>
              <a:rPr lang="ja-JP" altLang="en-US" sz="2400" dirty="0">
                <a:solidFill>
                  <a:srgbClr val="000000"/>
                </a:solidFill>
                <a:latin typeface="+mn-ea"/>
              </a:rPr>
              <a:t>月の個人開発で理解が不十分だったため、経験者の方に教えてもらいながら</a:t>
            </a:r>
            <a:r>
              <a:rPr lang="en-US" altLang="ja-JP" sz="2400" dirty="0" err="1">
                <a:solidFill>
                  <a:srgbClr val="000000"/>
                </a:solidFill>
                <a:latin typeface="BIZ UDゴシック" panose="020B0400000000000000" pitchFamily="49" charset="-128"/>
                <a:ea typeface="BIZ UDゴシック" panose="020B0400000000000000" pitchFamily="49" charset="-128"/>
              </a:rPr>
              <a:t>UsersDAO</a:t>
            </a:r>
            <a:r>
              <a:rPr lang="ja-JP" altLang="en-US" sz="2400" dirty="0">
                <a:solidFill>
                  <a:srgbClr val="000000"/>
                </a:solidFill>
                <a:latin typeface="+mn-ea"/>
              </a:rPr>
              <a:t>を作成した</a:t>
            </a:r>
            <a:endParaRPr kumimoji="1" lang="en-US" altLang="ja-JP" sz="2400" b="0" i="0" u="none" strike="noStrike" kern="1200" cap="none" spc="0" normalizeH="0" baseline="0" noProof="0" dirty="0">
              <a:ln>
                <a:noFill/>
              </a:ln>
              <a:solidFill>
                <a:srgbClr val="000000"/>
              </a:solidFill>
              <a:effectLst/>
              <a:uLnTx/>
              <a:uFillTx/>
              <a:latin typeface="+mn-ea"/>
            </a:endParaRPr>
          </a:p>
        </p:txBody>
      </p:sp>
      <p:sp>
        <p:nvSpPr>
          <p:cNvPr id="11" name="正方形/長方形 10">
            <a:extLst>
              <a:ext uri="{FF2B5EF4-FFF2-40B4-BE49-F238E27FC236}">
                <a16:creationId xmlns:a16="http://schemas.microsoft.com/office/drawing/2014/main" id="{3034A78B-6212-06D0-2B1E-69AD3D9F208B}"/>
              </a:ext>
            </a:extLst>
          </p:cNvPr>
          <p:cNvSpPr/>
          <p:nvPr/>
        </p:nvSpPr>
        <p:spPr>
          <a:xfrm>
            <a:off x="4257368" y="5653548"/>
            <a:ext cx="2340078" cy="530942"/>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err="1">
                <a:ln>
                  <a:noFill/>
                </a:ln>
                <a:solidFill>
                  <a:srgbClr val="FFFFFF"/>
                </a:solidFill>
                <a:effectLst/>
                <a:uLnTx/>
                <a:uFillTx/>
                <a:latin typeface="BIZ UDゴシック" panose="020B0400000000000000" pitchFamily="49" charset="-128"/>
                <a:ea typeface="BIZ UDゴシック" panose="020B0400000000000000" pitchFamily="49" charset="-128"/>
                <a:cs typeface="+mn-cs"/>
              </a:rPr>
              <a:t>UsersDAOTest</a:t>
            </a:r>
            <a:endParaRPr kumimoji="1" lang="ja-JP" altLang="en-US" sz="1800" b="0" i="0" u="none" strike="noStrike" kern="1200" cap="none" spc="0" normalizeH="0" baseline="0" noProof="0" dirty="0">
              <a:ln>
                <a:noFill/>
              </a:ln>
              <a:solidFill>
                <a:srgbClr val="FFFFFF"/>
              </a:solidFill>
              <a:effectLst/>
              <a:uLnTx/>
              <a:uFillTx/>
              <a:latin typeface="BIZ UDゴシック" panose="020B0400000000000000" pitchFamily="49" charset="-128"/>
              <a:ea typeface="BIZ UDゴシック" panose="020B0400000000000000" pitchFamily="49" charset="-128"/>
              <a:cs typeface="+mn-cs"/>
            </a:endParaRPr>
          </a:p>
        </p:txBody>
      </p:sp>
      <p:sp>
        <p:nvSpPr>
          <p:cNvPr id="12" name="正方形/長方形 11">
            <a:extLst>
              <a:ext uri="{FF2B5EF4-FFF2-40B4-BE49-F238E27FC236}">
                <a16:creationId xmlns:a16="http://schemas.microsoft.com/office/drawing/2014/main" id="{A0B987E5-5743-0373-91A3-9B011CEB3016}"/>
              </a:ext>
            </a:extLst>
          </p:cNvPr>
          <p:cNvSpPr/>
          <p:nvPr/>
        </p:nvSpPr>
        <p:spPr>
          <a:xfrm>
            <a:off x="9463549" y="5653548"/>
            <a:ext cx="2340078" cy="530942"/>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err="1">
                <a:ln>
                  <a:noFill/>
                </a:ln>
                <a:solidFill>
                  <a:srgbClr val="FFFFFF"/>
                </a:solidFill>
                <a:effectLst/>
                <a:uLnTx/>
                <a:uFillTx/>
                <a:latin typeface="BIZ UDゴシック" panose="020B0400000000000000" pitchFamily="49" charset="-128"/>
                <a:ea typeface="BIZ UDゴシック" panose="020B0400000000000000" pitchFamily="49" charset="-128"/>
                <a:cs typeface="+mn-cs"/>
              </a:rPr>
              <a:t>UserDAO</a:t>
            </a:r>
            <a:endParaRPr kumimoji="1" lang="ja-JP" altLang="en-US" sz="1800" b="0" i="0" u="none" strike="noStrike" kern="1200" cap="none" spc="0" normalizeH="0" baseline="0" noProof="0" dirty="0">
              <a:ln>
                <a:noFill/>
              </a:ln>
              <a:solidFill>
                <a:srgbClr val="FFFFFF"/>
              </a:solidFill>
              <a:effectLst/>
              <a:uLnTx/>
              <a:uFillTx/>
              <a:latin typeface="BIZ UDゴシック" panose="020B0400000000000000" pitchFamily="49" charset="-128"/>
              <a:ea typeface="BIZ UDゴシック" panose="020B0400000000000000" pitchFamily="49" charset="-128"/>
              <a:cs typeface="+mn-cs"/>
            </a:endParaRPr>
          </a:p>
        </p:txBody>
      </p:sp>
      <p:sp>
        <p:nvSpPr>
          <p:cNvPr id="2" name="吹き出し: 角を丸めた四角形 1">
            <a:extLst>
              <a:ext uri="{FF2B5EF4-FFF2-40B4-BE49-F238E27FC236}">
                <a16:creationId xmlns:a16="http://schemas.microsoft.com/office/drawing/2014/main" id="{3B0F2136-C788-42A6-2562-BC15987830D7}"/>
              </a:ext>
            </a:extLst>
          </p:cNvPr>
          <p:cNvSpPr/>
          <p:nvPr/>
        </p:nvSpPr>
        <p:spPr>
          <a:xfrm>
            <a:off x="269346" y="1961279"/>
            <a:ext cx="6858767" cy="2298894"/>
          </a:xfrm>
          <a:prstGeom prst="wedgeRoundRectCallout">
            <a:avLst>
              <a:gd name="adj1" fmla="val -30663"/>
              <a:gd name="adj2" fmla="val 7369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altLang="ja-JP" sz="2000" b="1" dirty="0" err="1">
                <a:solidFill>
                  <a:srgbClr val="FFFFFF"/>
                </a:solidFill>
              </a:rPr>
              <a:t>UsersDAO</a:t>
            </a:r>
            <a:r>
              <a:rPr lang="ja-JP" altLang="en-US" sz="2000" b="1" dirty="0">
                <a:solidFill>
                  <a:srgbClr val="FFFFFF"/>
                </a:solidFill>
              </a:rPr>
              <a:t>がどういう挙動をするのか理解しないまま</a:t>
            </a:r>
          </a:p>
          <a:p>
            <a:pPr lvl="0" algn="ctr"/>
            <a:r>
              <a:rPr lang="ja-JP" altLang="en-US" sz="2000" b="1" dirty="0">
                <a:solidFill>
                  <a:srgbClr val="FFFFFF"/>
                </a:solidFill>
              </a:rPr>
              <a:t>テストしたせいで、空のデータベースを更新しようとし、</a:t>
            </a:r>
          </a:p>
          <a:p>
            <a:pPr lvl="0" algn="ctr"/>
            <a:r>
              <a:rPr lang="ja-JP" altLang="en-US" sz="2000" b="1" dirty="0">
                <a:solidFill>
                  <a:srgbClr val="FFFFFF"/>
                </a:solidFill>
              </a:rPr>
              <a:t>エラーが出ていないのに更新しないのはなぜか</a:t>
            </a:r>
          </a:p>
          <a:p>
            <a:pPr lvl="0" algn="ctr"/>
            <a:r>
              <a:rPr lang="ja-JP" altLang="en-US" sz="2000" b="1" dirty="0">
                <a:solidFill>
                  <a:srgbClr val="FFFFFF"/>
                </a:solidFill>
              </a:rPr>
              <a:t>（ずっと「更新失敗」が起き続ける）</a:t>
            </a:r>
          </a:p>
          <a:p>
            <a:pPr lvl="0" algn="ctr"/>
            <a:r>
              <a:rPr lang="ja-JP" altLang="en-US" sz="2000" b="1" dirty="0">
                <a:solidFill>
                  <a:srgbClr val="FFFFFF"/>
                </a:solidFill>
              </a:rPr>
              <a:t>という事件も起きた</a:t>
            </a:r>
          </a:p>
        </p:txBody>
      </p:sp>
    </p:spTree>
    <p:extLst>
      <p:ext uri="{BB962C8B-B14F-4D97-AF65-F5344CB8AC3E}">
        <p14:creationId xmlns:p14="http://schemas.microsoft.com/office/powerpoint/2010/main" val="3698492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0" name="Freeform: Shape 9">
            <a:extLst>
              <a:ext uri="{FF2B5EF4-FFF2-40B4-BE49-F238E27FC236}">
                <a16:creationId xmlns:a16="http://schemas.microsoft.com/office/drawing/2014/main" id="{4625E526-838B-DBE7-6600-D159BFBCE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5827306" y="3434599"/>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6" name="コンテンツ プレースホルダー 2">
            <a:extLst>
              <a:ext uri="{FF2B5EF4-FFF2-40B4-BE49-F238E27FC236}">
                <a16:creationId xmlns:a16="http://schemas.microsoft.com/office/drawing/2014/main" id="{91894F65-0C54-5976-0D5E-04A843A34861}"/>
              </a:ext>
            </a:extLst>
          </p:cNvPr>
          <p:cNvSpPr txBox="1">
            <a:spLocks/>
          </p:cNvSpPr>
          <p:nvPr/>
        </p:nvSpPr>
        <p:spPr>
          <a:xfrm>
            <a:off x="522422" y="1449911"/>
            <a:ext cx="2635045" cy="5644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名前：戸松彩夏</a:t>
            </a:r>
            <a:endParaRPr kumimoji="1" lang="en-US" altLang="ja-JP"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7" name="コンテンツ プレースホルダー 2">
            <a:extLst>
              <a:ext uri="{FF2B5EF4-FFF2-40B4-BE49-F238E27FC236}">
                <a16:creationId xmlns:a16="http://schemas.microsoft.com/office/drawing/2014/main" id="{6CF3F198-FDC3-54D1-2E0B-E0802CA7D6C4}"/>
              </a:ext>
            </a:extLst>
          </p:cNvPr>
          <p:cNvSpPr txBox="1">
            <a:spLocks/>
          </p:cNvSpPr>
          <p:nvPr/>
        </p:nvSpPr>
        <p:spPr>
          <a:xfrm>
            <a:off x="522422" y="2468888"/>
            <a:ext cx="3303639" cy="5644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役割：機能</a:t>
            </a:r>
            <a:endParaRPr kumimoji="1" lang="en-US" altLang="ja-JP" sz="2400" b="0" i="0" u="none" strike="noStrike" kern="1200" cap="none" spc="0" normalizeH="0" baseline="0" noProof="0" dirty="0">
              <a:ln>
                <a:noFill/>
              </a:ln>
              <a:solidFill>
                <a:srgbClr val="000000"/>
              </a:solidFill>
              <a:effectLst/>
              <a:uLnTx/>
              <a:uFillTx/>
              <a:latin typeface="Neue Haas Grotesk Text Pro"/>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9" name="コンテンツ プレースホルダー 2">
            <a:extLst>
              <a:ext uri="{FF2B5EF4-FFF2-40B4-BE49-F238E27FC236}">
                <a16:creationId xmlns:a16="http://schemas.microsoft.com/office/drawing/2014/main" id="{BD35F461-07BB-EC6F-53DB-C5E89AAFA923}"/>
              </a:ext>
            </a:extLst>
          </p:cNvPr>
          <p:cNvSpPr txBox="1">
            <a:spLocks/>
          </p:cNvSpPr>
          <p:nvPr/>
        </p:nvSpPr>
        <p:spPr>
          <a:xfrm>
            <a:off x="550621" y="4149822"/>
            <a:ext cx="4798143" cy="235493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sng" strike="noStrike" kern="1200" cap="none" spc="0" normalizeH="0" baseline="0" noProof="0" dirty="0">
                <a:ln>
                  <a:noFill/>
                </a:ln>
                <a:solidFill>
                  <a:srgbClr val="000000"/>
                </a:solidFill>
                <a:effectLst/>
                <a:uLnTx/>
                <a:uFillTx/>
                <a:latin typeface="Neue Haas Grotesk Text Pro"/>
                <a:ea typeface="+mn-ea"/>
                <a:cs typeface="+mn-cs"/>
              </a:rPr>
              <a:t>学んだこと</a:t>
            </a:r>
            <a:endParaRPr kumimoji="1" lang="en-US" altLang="ja-JP" sz="2400" b="0" i="0" u="sng"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人を頼る大切さ</a:t>
            </a:r>
            <a:endParaRPr kumimoji="1" lang="en-US" altLang="ja-JP" sz="2400" b="0" i="0" u="none" strike="noStrike" kern="1200" cap="none" spc="0" normalizeH="0" baseline="0" noProof="0" dirty="0">
              <a:ln>
                <a:noFill/>
              </a:ln>
              <a:solidFill>
                <a:srgbClr val="000000"/>
              </a:solidFill>
              <a:effectLst/>
              <a:uLnTx/>
              <a:uFillTx/>
              <a:latin typeface="Neue Haas Grotesk Text Pro"/>
              <a:ea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アプリが出来る全体的な流れ</a:t>
            </a:r>
          </a:p>
        </p:txBody>
      </p:sp>
      <p:sp>
        <p:nvSpPr>
          <p:cNvPr id="11" name="コンテンツ プレースホルダー 2">
            <a:extLst>
              <a:ext uri="{FF2B5EF4-FFF2-40B4-BE49-F238E27FC236}">
                <a16:creationId xmlns:a16="http://schemas.microsoft.com/office/drawing/2014/main" id="{75828BA6-9A67-0598-56E6-CF6808E7CB50}"/>
              </a:ext>
            </a:extLst>
          </p:cNvPr>
          <p:cNvSpPr>
            <a:spLocks noGrp="1"/>
          </p:cNvSpPr>
          <p:nvPr>
            <p:ph idx="1"/>
          </p:nvPr>
        </p:nvSpPr>
        <p:spPr>
          <a:xfrm>
            <a:off x="6194319" y="4051256"/>
            <a:ext cx="5102943" cy="2453503"/>
          </a:xfrm>
        </p:spPr>
        <p:txBody>
          <a:bodyPr>
            <a:noAutofit/>
          </a:bodyPr>
          <a:lstStyle/>
          <a:p>
            <a:pPr marL="0" indent="0">
              <a:buNone/>
            </a:pPr>
            <a:r>
              <a:rPr kumimoji="1" lang="ja-JP" altLang="en-US" sz="2400" u="sng" dirty="0"/>
              <a:t>成長したこと</a:t>
            </a:r>
            <a:endParaRPr kumimoji="1" lang="en-US" altLang="ja-JP" sz="2400" u="sng" dirty="0"/>
          </a:p>
          <a:p>
            <a:pPr marL="0" indent="0">
              <a:buNone/>
            </a:pPr>
            <a:r>
              <a:rPr kumimoji="1" lang="ja-JP" altLang="en-US" sz="2400" dirty="0"/>
              <a:t>・エラーが起きた時の対応</a:t>
            </a:r>
            <a:endParaRPr kumimoji="1" lang="en-US" altLang="ja-JP" sz="2400" dirty="0"/>
          </a:p>
          <a:p>
            <a:pPr marL="0" indent="0">
              <a:buNone/>
            </a:pPr>
            <a:r>
              <a:rPr kumimoji="1" lang="ja-JP" altLang="en-US" sz="2400" dirty="0"/>
              <a:t>・サーブレットの理解</a:t>
            </a:r>
            <a:endParaRPr kumimoji="1" lang="en-US" altLang="ja-JP" sz="2400" dirty="0"/>
          </a:p>
        </p:txBody>
      </p:sp>
      <p:pic>
        <p:nvPicPr>
          <p:cNvPr id="17" name="図 16" descr="グラフィカル ユーザー インターフェイス">
            <a:extLst>
              <a:ext uri="{FF2B5EF4-FFF2-40B4-BE49-F238E27FC236}">
                <a16:creationId xmlns:a16="http://schemas.microsoft.com/office/drawing/2014/main" id="{F9F4CA19-F1E5-C831-FA8D-C3099ABCA7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97682" y="164391"/>
            <a:ext cx="5545400" cy="3995865"/>
          </a:xfrm>
          <a:prstGeom prst="rect">
            <a:avLst/>
          </a:prstGeom>
        </p:spPr>
      </p:pic>
      <p:sp>
        <p:nvSpPr>
          <p:cNvPr id="2" name="吹き出し: 円形 1">
            <a:extLst>
              <a:ext uri="{FF2B5EF4-FFF2-40B4-BE49-F238E27FC236}">
                <a16:creationId xmlns:a16="http://schemas.microsoft.com/office/drawing/2014/main" id="{B314F26B-1273-A26B-460B-303A5ACA7643}"/>
              </a:ext>
            </a:extLst>
          </p:cNvPr>
          <p:cNvSpPr/>
          <p:nvPr/>
        </p:nvSpPr>
        <p:spPr>
          <a:xfrm>
            <a:off x="6327291" y="114162"/>
            <a:ext cx="953259" cy="574297"/>
          </a:xfrm>
          <a:custGeom>
            <a:avLst/>
            <a:gdLst>
              <a:gd name="connsiteX0" fmla="*/ 1075705 w 953259"/>
              <a:gd name="connsiteY0" fmla="*/ 514530 h 574297"/>
              <a:gd name="connsiteX1" fmla="*/ 824013 w 953259"/>
              <a:gd name="connsiteY1" fmla="*/ 483757 h 574297"/>
              <a:gd name="connsiteX2" fmla="*/ 345422 w 953259"/>
              <a:gd name="connsiteY2" fmla="*/ 563203 h 574297"/>
              <a:gd name="connsiteX3" fmla="*/ 76692 w 953259"/>
              <a:gd name="connsiteY3" fmla="*/ 130943 h 574297"/>
              <a:gd name="connsiteX4" fmla="*/ 564257 w 953259"/>
              <a:gd name="connsiteY4" fmla="*/ 4894 h 574297"/>
              <a:gd name="connsiteX5" fmla="*/ 920969 w 953259"/>
              <a:gd name="connsiteY5" fmla="*/ 391042 h 574297"/>
              <a:gd name="connsiteX6" fmla="*/ 1075705 w 953259"/>
              <a:gd name="connsiteY6" fmla="*/ 514530 h 57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3259" h="574297" fill="none" extrusionOk="0">
                <a:moveTo>
                  <a:pt x="1075705" y="514530"/>
                </a:moveTo>
                <a:cubicBezTo>
                  <a:pt x="993927" y="513647"/>
                  <a:pt x="879515" y="464310"/>
                  <a:pt x="824013" y="483757"/>
                </a:cubicBezTo>
                <a:cubicBezTo>
                  <a:pt x="688737" y="553756"/>
                  <a:pt x="494906" y="610237"/>
                  <a:pt x="345422" y="563203"/>
                </a:cubicBezTo>
                <a:cubicBezTo>
                  <a:pt x="20385" y="446596"/>
                  <a:pt x="-115823" y="255267"/>
                  <a:pt x="76692" y="130943"/>
                </a:cubicBezTo>
                <a:cubicBezTo>
                  <a:pt x="176975" y="47144"/>
                  <a:pt x="382481" y="-14075"/>
                  <a:pt x="564257" y="4894"/>
                </a:cubicBezTo>
                <a:cubicBezTo>
                  <a:pt x="861464" y="34542"/>
                  <a:pt x="998183" y="270202"/>
                  <a:pt x="920969" y="391042"/>
                </a:cubicBezTo>
                <a:cubicBezTo>
                  <a:pt x="968526" y="409055"/>
                  <a:pt x="1007064" y="477342"/>
                  <a:pt x="1075705" y="514530"/>
                </a:cubicBezTo>
                <a:close/>
              </a:path>
              <a:path w="953259" h="574297" stroke="0" extrusionOk="0">
                <a:moveTo>
                  <a:pt x="1075705" y="514530"/>
                </a:moveTo>
                <a:cubicBezTo>
                  <a:pt x="1010025" y="521848"/>
                  <a:pt x="895561" y="469051"/>
                  <a:pt x="824013" y="483757"/>
                </a:cubicBezTo>
                <a:cubicBezTo>
                  <a:pt x="693442" y="559212"/>
                  <a:pt x="510366" y="556447"/>
                  <a:pt x="345422" y="563203"/>
                </a:cubicBezTo>
                <a:cubicBezTo>
                  <a:pt x="25101" y="510054"/>
                  <a:pt x="-160707" y="296432"/>
                  <a:pt x="76692" y="130943"/>
                </a:cubicBezTo>
                <a:cubicBezTo>
                  <a:pt x="181410" y="51648"/>
                  <a:pt x="380626" y="10163"/>
                  <a:pt x="564257" y="4894"/>
                </a:cubicBezTo>
                <a:cubicBezTo>
                  <a:pt x="879948" y="67182"/>
                  <a:pt x="998665" y="226964"/>
                  <a:pt x="920969" y="391042"/>
                </a:cubicBezTo>
                <a:cubicBezTo>
                  <a:pt x="966897" y="410130"/>
                  <a:pt x="1026451" y="505397"/>
                  <a:pt x="1075705" y="514530"/>
                </a:cubicBezTo>
                <a:close/>
              </a:path>
            </a:pathLst>
          </a:custGeom>
          <a:solidFill>
            <a:schemeClr val="bg1">
              <a:lumMod val="85000"/>
            </a:schemeClr>
          </a:solidFill>
          <a:ln w="19050">
            <a:solidFill>
              <a:schemeClr val="tx1">
                <a:lumMod val="65000"/>
                <a:lumOff val="35000"/>
              </a:schemeClr>
            </a:solidFill>
            <a:extLst>
              <a:ext uri="{C807C97D-BFC1-408E-A445-0C87EB9F89A2}">
                <ask:lineSketchStyleProps xmlns:ask="http://schemas.microsoft.com/office/drawing/2018/sketchyshapes" sd="2367906974">
                  <a:prstGeom prst="wedgeEllipseCallout">
                    <a:avLst>
                      <a:gd name="adj1" fmla="val 62845"/>
                      <a:gd name="adj2" fmla="val 3959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私の</a:t>
            </a:r>
          </a:p>
        </p:txBody>
      </p:sp>
      <p:sp>
        <p:nvSpPr>
          <p:cNvPr id="3" name="コンテンツ プレースホルダー 2">
            <a:extLst>
              <a:ext uri="{FF2B5EF4-FFF2-40B4-BE49-F238E27FC236}">
                <a16:creationId xmlns:a16="http://schemas.microsoft.com/office/drawing/2014/main" id="{AE46114C-546C-3A16-8295-2A8F49125B25}"/>
              </a:ext>
            </a:extLst>
          </p:cNvPr>
          <p:cNvSpPr txBox="1">
            <a:spLocks/>
          </p:cNvSpPr>
          <p:nvPr/>
        </p:nvSpPr>
        <p:spPr>
          <a:xfrm>
            <a:off x="550621" y="952200"/>
            <a:ext cx="5776670" cy="5644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所属会社：株式会社エヌ・テイ・エス</a:t>
            </a:r>
            <a:endParaRPr kumimoji="1" lang="en-US" altLang="ja-JP"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4" name="コンテンツ プレースホルダー 2">
            <a:extLst>
              <a:ext uri="{FF2B5EF4-FFF2-40B4-BE49-F238E27FC236}">
                <a16:creationId xmlns:a16="http://schemas.microsoft.com/office/drawing/2014/main" id="{E9650FBA-701C-6E89-3ECC-182C0A541A3B}"/>
              </a:ext>
            </a:extLst>
          </p:cNvPr>
          <p:cNvSpPr txBox="1">
            <a:spLocks/>
          </p:cNvSpPr>
          <p:nvPr/>
        </p:nvSpPr>
        <p:spPr>
          <a:xfrm>
            <a:off x="558625" y="3024950"/>
            <a:ext cx="5768665" cy="5644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担当箇所：</a:t>
            </a:r>
            <a:r>
              <a:rPr kumimoji="1" lang="ja-JP" altLang="en-US" sz="2400" b="0" i="0" u="none" strike="noStrike" kern="1200" cap="none" spc="0" normalizeH="0" baseline="0" noProof="0" dirty="0">
                <a:ln>
                  <a:noFill/>
                </a:ln>
                <a:solidFill>
                  <a:srgbClr val="E7295E"/>
                </a:solidFill>
                <a:effectLst/>
                <a:uLnTx/>
                <a:uFillTx/>
                <a:latin typeface="Neue Haas Grotesk Text Pro"/>
                <a:ea typeface="+mn-ea"/>
                <a:cs typeface="+mn-cs"/>
              </a:rPr>
              <a:t>画面共通デザイン、</a:t>
            </a:r>
            <a:endParaRPr kumimoji="1" lang="en-US" altLang="ja-JP" sz="2400" b="0" i="0" u="none" strike="noStrike" kern="1200" cap="none" spc="0" normalizeH="0" baseline="0" noProof="0" dirty="0">
              <a:ln>
                <a:noFill/>
              </a:ln>
              <a:solidFill>
                <a:srgbClr val="E7295E"/>
              </a:solidFill>
              <a:effectLst/>
              <a:uLnTx/>
              <a:uFillTx/>
              <a:latin typeface="Neue Haas Grotesk Text Pro"/>
              <a:ea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en-US" altLang="ja-JP" sz="2400" b="0" i="0" u="none" strike="noStrike" kern="1200" cap="none" spc="0" normalizeH="0" baseline="0" noProof="0" dirty="0">
                <a:ln>
                  <a:noFill/>
                </a:ln>
                <a:solidFill>
                  <a:srgbClr val="E7295E"/>
                </a:solidFill>
                <a:effectLst/>
                <a:uLnTx/>
                <a:uFillTx/>
                <a:latin typeface="Neue Haas Grotesk Text Pro"/>
                <a:ea typeface="+mn-ea"/>
                <a:cs typeface="+mn-cs"/>
              </a:rPr>
              <a:t>	</a:t>
            </a:r>
            <a:r>
              <a:rPr kumimoji="1" lang="ja-JP" altLang="en-US" sz="2400" b="0" i="0" u="none" strike="noStrike" kern="1200" cap="none" spc="0" normalizeH="0" baseline="0" noProof="0" dirty="0">
                <a:ln>
                  <a:noFill/>
                </a:ln>
                <a:solidFill>
                  <a:srgbClr val="E7295E"/>
                </a:solidFill>
                <a:effectLst/>
                <a:uLnTx/>
                <a:uFillTx/>
                <a:latin typeface="Neue Haas Grotesk Text Pro"/>
                <a:ea typeface="+mn-ea"/>
                <a:cs typeface="+mn-cs"/>
              </a:rPr>
              <a:t>　　ボイス画面</a:t>
            </a:r>
            <a:endParaRPr kumimoji="1" lang="en-US" altLang="ja-JP" sz="2400" b="0" i="0" u="none" strike="noStrike" kern="1200" cap="none" spc="0" normalizeH="0" baseline="0" noProof="0" dirty="0">
              <a:ln>
                <a:noFill/>
              </a:ln>
              <a:solidFill>
                <a:srgbClr val="E7295E"/>
              </a:solidFill>
              <a:effectLst/>
              <a:uLnTx/>
              <a:uFillTx/>
              <a:latin typeface="Neue Haas Grotesk Text Pro"/>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endParaRPr>
          </a:p>
        </p:txBody>
      </p:sp>
      <p:sp>
        <p:nvSpPr>
          <p:cNvPr id="5" name="フローチャート: 結合子 4">
            <a:extLst>
              <a:ext uri="{FF2B5EF4-FFF2-40B4-BE49-F238E27FC236}">
                <a16:creationId xmlns:a16="http://schemas.microsoft.com/office/drawing/2014/main" id="{ACD0C879-1D7F-4DDA-C0F7-1FF1322C901D}"/>
              </a:ext>
            </a:extLst>
          </p:cNvPr>
          <p:cNvSpPr/>
          <p:nvPr/>
        </p:nvSpPr>
        <p:spPr>
          <a:xfrm>
            <a:off x="6095999" y="1189704"/>
            <a:ext cx="1415845" cy="149344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noFill/>
              <a:effectLst/>
              <a:uLnTx/>
              <a:uFillTx/>
              <a:latin typeface="Neue Haas Grotesk Text Pro"/>
              <a:ea typeface="+mn-ea"/>
              <a:cs typeface="+mn-cs"/>
            </a:endParaRPr>
          </a:p>
        </p:txBody>
      </p:sp>
      <p:sp>
        <p:nvSpPr>
          <p:cNvPr id="12" name="フローチャート: 結合子 11">
            <a:extLst>
              <a:ext uri="{FF2B5EF4-FFF2-40B4-BE49-F238E27FC236}">
                <a16:creationId xmlns:a16="http://schemas.microsoft.com/office/drawing/2014/main" id="{5E114113-B6B6-9E2A-5854-FCDA443F0B92}"/>
              </a:ext>
            </a:extLst>
          </p:cNvPr>
          <p:cNvSpPr/>
          <p:nvPr/>
        </p:nvSpPr>
        <p:spPr>
          <a:xfrm>
            <a:off x="8604849" y="1188033"/>
            <a:ext cx="1415845" cy="149344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noFill/>
              <a:effectLst/>
              <a:uLnTx/>
              <a:uFillTx/>
              <a:latin typeface="Neue Haas Grotesk Text Pro"/>
              <a:ea typeface="+mn-ea"/>
              <a:cs typeface="+mn-cs"/>
            </a:endParaRPr>
          </a:p>
        </p:txBody>
      </p:sp>
    </p:spTree>
    <p:extLst>
      <p:ext uri="{BB962C8B-B14F-4D97-AF65-F5344CB8AC3E}">
        <p14:creationId xmlns:p14="http://schemas.microsoft.com/office/powerpoint/2010/main" val="2292431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0" name="Freeform: Shape 9">
            <a:extLst>
              <a:ext uri="{FF2B5EF4-FFF2-40B4-BE49-F238E27FC236}">
                <a16:creationId xmlns:a16="http://schemas.microsoft.com/office/drawing/2014/main" id="{4625E526-838B-DBE7-6600-D159BFBCE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5827306" y="3434599"/>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8" name="コンテンツ プレースホルダー 2">
            <a:extLst>
              <a:ext uri="{FF2B5EF4-FFF2-40B4-BE49-F238E27FC236}">
                <a16:creationId xmlns:a16="http://schemas.microsoft.com/office/drawing/2014/main" id="{D46C5D1F-67C8-C844-5568-435EBEB4992D}"/>
              </a:ext>
            </a:extLst>
          </p:cNvPr>
          <p:cNvSpPr txBox="1">
            <a:spLocks/>
          </p:cNvSpPr>
          <p:nvPr/>
        </p:nvSpPr>
        <p:spPr>
          <a:xfrm>
            <a:off x="551295" y="204969"/>
            <a:ext cx="8219423" cy="233369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sng"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苦労したこと</a:t>
            </a:r>
            <a:endParaRPr kumimoji="1" lang="en-US" altLang="ja-JP" sz="24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1"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画面のデザイン</a:t>
            </a:r>
            <a:endParaRPr kumimoji="1" lang="en-US" altLang="ja-JP" sz="2400" b="1"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Neue Haas Grotesk Text Pro"/>
                <a:ea typeface="+mn-ea"/>
                <a:cs typeface="+mn-cs"/>
              </a:rPr>
              <a:t>共通のデザインを作っていたが設定する必要があるものが多く見つかり想定以上に時間がかかってしまった</a:t>
            </a:r>
          </a:p>
        </p:txBody>
      </p:sp>
      <p:pic>
        <p:nvPicPr>
          <p:cNvPr id="2" name="図 1" descr="グラフィカル ユーザー インターフェイス, アプリケーション&#10;&#10;自動的に生成された説明">
            <a:extLst>
              <a:ext uri="{FF2B5EF4-FFF2-40B4-BE49-F238E27FC236}">
                <a16:creationId xmlns:a16="http://schemas.microsoft.com/office/drawing/2014/main" id="{0241CB19-FBE7-068C-9F1A-BAAE77A5577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2395" y="2458457"/>
            <a:ext cx="2160498" cy="4372808"/>
          </a:xfrm>
          <a:prstGeom prst="rect">
            <a:avLst/>
          </a:prstGeom>
        </p:spPr>
      </p:pic>
      <p:pic>
        <p:nvPicPr>
          <p:cNvPr id="5" name="図 4" descr="スクリーンショットの写真と文字の加工写真&#10;&#10;自動的に生成された説明">
            <a:extLst>
              <a:ext uri="{FF2B5EF4-FFF2-40B4-BE49-F238E27FC236}">
                <a16:creationId xmlns:a16="http://schemas.microsoft.com/office/drawing/2014/main" id="{9B93CFEF-59C0-BEEC-BC25-DE1CE82775E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79094" y="2509886"/>
            <a:ext cx="2160498" cy="4285906"/>
          </a:xfrm>
          <a:prstGeom prst="rect">
            <a:avLst/>
          </a:prstGeom>
        </p:spPr>
      </p:pic>
      <p:sp>
        <p:nvSpPr>
          <p:cNvPr id="7" name="吹き出し: 角を丸めた四角形 6">
            <a:extLst>
              <a:ext uri="{FF2B5EF4-FFF2-40B4-BE49-F238E27FC236}">
                <a16:creationId xmlns:a16="http://schemas.microsoft.com/office/drawing/2014/main" id="{78EE1117-12AD-71F8-042E-89E568188BBE}"/>
              </a:ext>
            </a:extLst>
          </p:cNvPr>
          <p:cNvSpPr/>
          <p:nvPr/>
        </p:nvSpPr>
        <p:spPr>
          <a:xfrm>
            <a:off x="234455" y="4479135"/>
            <a:ext cx="2363249" cy="1801087"/>
          </a:xfrm>
          <a:prstGeom prst="wedgeRoundRectCallout">
            <a:avLst>
              <a:gd name="adj1" fmla="val 132971"/>
              <a:gd name="adj2" fmla="val -10218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FFFF"/>
                </a:solidFill>
                <a:effectLst/>
                <a:uLnTx/>
                <a:uFillTx/>
                <a:latin typeface="Neue Haas Grotesk Text Pro"/>
                <a:ea typeface="+mn-ea"/>
                <a:cs typeface="+mn-cs"/>
              </a:rPr>
              <a:t>ハンバーガーメニューが想定道理に動かなくて一つ一つのコードを確認していた</a:t>
            </a:r>
            <a:endParaRPr kumimoji="1" lang="en-US" altLang="ja-JP" sz="1800" b="1" i="0" u="none" strike="noStrike" kern="1200" cap="none" spc="0" normalizeH="0" baseline="0" noProof="0" dirty="0">
              <a:ln>
                <a:noFill/>
              </a:ln>
              <a:solidFill>
                <a:srgbClr val="FFFFFF"/>
              </a:solidFill>
              <a:effectLst/>
              <a:uLnTx/>
              <a:uFillTx/>
              <a:latin typeface="Neue Haas Grotesk Text Pro"/>
              <a:ea typeface="+mn-ea"/>
              <a:cs typeface="+mn-cs"/>
            </a:endParaRPr>
          </a:p>
        </p:txBody>
      </p:sp>
      <p:pic>
        <p:nvPicPr>
          <p:cNvPr id="12" name="図 11" descr="ダイアグラム&#10;&#10;自動的に生成された説明">
            <a:extLst>
              <a:ext uri="{FF2B5EF4-FFF2-40B4-BE49-F238E27FC236}">
                <a16:creationId xmlns:a16="http://schemas.microsoft.com/office/drawing/2014/main" id="{047E5BCA-BEF1-A5FD-6538-2424E4B30CA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41811" y="4693391"/>
            <a:ext cx="3281286" cy="1890709"/>
          </a:xfrm>
          <a:prstGeom prst="rect">
            <a:avLst/>
          </a:prstGeom>
        </p:spPr>
      </p:pic>
      <p:pic>
        <p:nvPicPr>
          <p:cNvPr id="4" name="図 3" descr="ロゴ&#10;&#10;自動的に生成された説明">
            <a:extLst>
              <a:ext uri="{FF2B5EF4-FFF2-40B4-BE49-F238E27FC236}">
                <a16:creationId xmlns:a16="http://schemas.microsoft.com/office/drawing/2014/main" id="{4988D39C-E4DB-16CF-0EA2-2DB477539FF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820646" y="2687969"/>
            <a:ext cx="3244962" cy="1801286"/>
          </a:xfrm>
          <a:prstGeom prst="rect">
            <a:avLst/>
          </a:prstGeom>
        </p:spPr>
      </p:pic>
      <p:sp>
        <p:nvSpPr>
          <p:cNvPr id="9" name="吹き出し: 角を丸めた四角形 8">
            <a:extLst>
              <a:ext uri="{FF2B5EF4-FFF2-40B4-BE49-F238E27FC236}">
                <a16:creationId xmlns:a16="http://schemas.microsoft.com/office/drawing/2014/main" id="{FF514EED-9072-EB18-32E0-843A91E5BFF0}"/>
              </a:ext>
            </a:extLst>
          </p:cNvPr>
          <p:cNvSpPr/>
          <p:nvPr/>
        </p:nvSpPr>
        <p:spPr>
          <a:xfrm>
            <a:off x="7183876" y="3979689"/>
            <a:ext cx="1847044" cy="1801087"/>
          </a:xfrm>
          <a:prstGeom prst="wedgeRoundRectCallout">
            <a:avLst>
              <a:gd name="adj1" fmla="val -95896"/>
              <a:gd name="adj2" fmla="val -932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FFFFFF"/>
                </a:solidFill>
                <a:effectLst/>
                <a:uLnTx/>
                <a:uFillTx/>
                <a:latin typeface="Neue Haas Grotesk Text Pro"/>
                <a:ea typeface="+mn-ea"/>
                <a:cs typeface="+mn-cs"/>
              </a:rPr>
              <a:t>スマホ画面は小さいので、文字の大きさや画像の配置にこだわった</a:t>
            </a:r>
            <a:endParaRPr kumimoji="1" lang="en-US" altLang="ja-JP" sz="1800" b="1" i="0" u="none" strike="noStrike" kern="1200" cap="none" spc="0" normalizeH="0" baseline="0" noProof="0" dirty="0">
              <a:ln>
                <a:noFill/>
              </a:ln>
              <a:solidFill>
                <a:srgbClr val="FFFFFF"/>
              </a:solidFill>
              <a:effectLst/>
              <a:uLnTx/>
              <a:uFillTx/>
              <a:latin typeface="Neue Haas Grotesk Text Pro"/>
              <a:ea typeface="+mn-ea"/>
              <a:cs typeface="+mn-cs"/>
            </a:endParaRPr>
          </a:p>
        </p:txBody>
      </p:sp>
      <p:pic>
        <p:nvPicPr>
          <p:cNvPr id="14" name="図 13" descr="テキスト&#10;&#10;自動的に生成された説明">
            <a:extLst>
              <a:ext uri="{FF2B5EF4-FFF2-40B4-BE49-F238E27FC236}">
                <a16:creationId xmlns:a16="http://schemas.microsoft.com/office/drawing/2014/main" id="{ACCFDEE7-EC3F-2C09-9577-19544CD1988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849563" y="648182"/>
            <a:ext cx="3187683" cy="1801285"/>
          </a:xfrm>
          <a:prstGeom prst="rect">
            <a:avLst/>
          </a:prstGeom>
        </p:spPr>
      </p:pic>
    </p:spTree>
    <p:extLst>
      <p:ext uri="{BB962C8B-B14F-4D97-AF65-F5344CB8AC3E}">
        <p14:creationId xmlns:p14="http://schemas.microsoft.com/office/powerpoint/2010/main" val="2736969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0" name="Freeform: Shape 9">
            <a:extLst>
              <a:ext uri="{FF2B5EF4-FFF2-40B4-BE49-F238E27FC236}">
                <a16:creationId xmlns:a16="http://schemas.microsoft.com/office/drawing/2014/main" id="{4625E526-838B-DBE7-6600-D159BFBCE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5827306" y="3434599"/>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6" name="コンテンツ プレースホルダー 2">
            <a:extLst>
              <a:ext uri="{FF2B5EF4-FFF2-40B4-BE49-F238E27FC236}">
                <a16:creationId xmlns:a16="http://schemas.microsoft.com/office/drawing/2014/main" id="{91894F65-0C54-5976-0D5E-04A843A34861}"/>
              </a:ext>
            </a:extLst>
          </p:cNvPr>
          <p:cNvSpPr txBox="1">
            <a:spLocks/>
          </p:cNvSpPr>
          <p:nvPr/>
        </p:nvSpPr>
        <p:spPr>
          <a:xfrm>
            <a:off x="522422" y="1248301"/>
            <a:ext cx="2635045" cy="5644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mn-ea"/>
                <a:cs typeface="+mn-cs"/>
              </a:rPr>
              <a:t>名前：慶保茜</a:t>
            </a:r>
            <a:endParaRPr kumimoji="1" lang="en-US" altLang="ja-JP" sz="2400" b="0" i="0" u="none" strike="noStrike" kern="1200" cap="none" spc="0" normalizeH="0" baseline="0" noProof="0" dirty="0">
              <a:ln>
                <a:noFill/>
              </a:ln>
              <a:solidFill>
                <a:srgbClr val="000000"/>
              </a:solidFill>
              <a:effectLst/>
              <a:uLnTx/>
              <a:uFillTx/>
              <a:latin typeface="+mn-ea"/>
              <a:cs typeface="+mn-cs"/>
            </a:endParaRPr>
          </a:p>
        </p:txBody>
      </p:sp>
      <p:sp>
        <p:nvSpPr>
          <p:cNvPr id="7" name="コンテンツ プレースホルダー 2">
            <a:extLst>
              <a:ext uri="{FF2B5EF4-FFF2-40B4-BE49-F238E27FC236}">
                <a16:creationId xmlns:a16="http://schemas.microsoft.com/office/drawing/2014/main" id="{6CF3F198-FDC3-54D1-2E0B-E0802CA7D6C4}"/>
              </a:ext>
            </a:extLst>
          </p:cNvPr>
          <p:cNvSpPr txBox="1">
            <a:spLocks/>
          </p:cNvSpPr>
          <p:nvPr/>
        </p:nvSpPr>
        <p:spPr>
          <a:xfrm>
            <a:off x="522422" y="2031849"/>
            <a:ext cx="3303639" cy="564488"/>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mn-ea"/>
                <a:cs typeface="+mn-cs"/>
              </a:rPr>
              <a:t>役割：機能</a:t>
            </a:r>
            <a:endParaRPr kumimoji="1" lang="en-US" altLang="ja-JP" sz="2400" b="0" i="0" u="none" strike="noStrike" kern="1200" cap="none" spc="0" normalizeH="0" baseline="0" noProof="0" dirty="0">
              <a:ln>
                <a:noFill/>
              </a:ln>
              <a:solidFill>
                <a:srgbClr val="000000"/>
              </a:solidFill>
              <a:effectLst/>
              <a:uLnTx/>
              <a:uFillTx/>
              <a:latin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1" lang="ja-JP" altLang="en-US" sz="24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p:txBody>
      </p:sp>
      <p:sp>
        <p:nvSpPr>
          <p:cNvPr id="9" name="コンテンツ プレースホルダー 2">
            <a:extLst>
              <a:ext uri="{FF2B5EF4-FFF2-40B4-BE49-F238E27FC236}">
                <a16:creationId xmlns:a16="http://schemas.microsoft.com/office/drawing/2014/main" id="{BD35F461-07BB-EC6F-53DB-C5E89AAFA923}"/>
              </a:ext>
            </a:extLst>
          </p:cNvPr>
          <p:cNvSpPr txBox="1">
            <a:spLocks/>
          </p:cNvSpPr>
          <p:nvPr/>
        </p:nvSpPr>
        <p:spPr>
          <a:xfrm>
            <a:off x="599770" y="3894095"/>
            <a:ext cx="5397912" cy="3056214"/>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sng" strike="noStrike" kern="1200" cap="none" spc="0" normalizeH="0" baseline="0" noProof="0" dirty="0">
                <a:ln>
                  <a:noFill/>
                </a:ln>
                <a:solidFill>
                  <a:srgbClr val="000000"/>
                </a:solidFill>
                <a:effectLst/>
                <a:uLnTx/>
                <a:uFillTx/>
                <a:latin typeface="+mn-ea"/>
                <a:cs typeface="+mn-cs"/>
              </a:rPr>
              <a:t>学んだこと</a:t>
            </a:r>
            <a:endParaRPr kumimoji="1" lang="en-US" altLang="ja-JP" sz="2400" b="0" i="0" u="sng" strike="noStrike" kern="1200" cap="none" spc="0" normalizeH="0" baseline="0" noProof="0" dirty="0">
              <a:ln>
                <a:noFill/>
              </a:ln>
              <a:solidFill>
                <a:srgbClr val="000000"/>
              </a:solidFill>
              <a:effectLst/>
              <a:uLnTx/>
              <a:uFillTx/>
              <a:latin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mn-ea"/>
                <a:cs typeface="+mn-cs"/>
              </a:rPr>
              <a:t>・１からアプリ開発をしたこと</a:t>
            </a:r>
            <a:endParaRPr kumimoji="1" lang="en-US" altLang="ja-JP" sz="2400" b="0" i="0" u="none" strike="noStrike" kern="1200" cap="none" spc="0" normalizeH="0" baseline="0" noProof="0" dirty="0">
              <a:ln>
                <a:noFill/>
              </a:ln>
              <a:solidFill>
                <a:srgbClr val="000000"/>
              </a:solidFill>
              <a:effectLst/>
              <a:uLnTx/>
              <a:uFillTx/>
              <a:latin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mn-ea"/>
                <a:cs typeface="+mn-cs"/>
              </a:rPr>
              <a:t>・認識のすり合わせ、共有</a:t>
            </a:r>
            <a:endParaRPr kumimoji="1" lang="en-US" altLang="ja-JP" sz="2400" b="0" i="0" u="none" strike="noStrike" kern="1200" cap="none" spc="0" normalizeH="0" baseline="0" noProof="0" dirty="0">
              <a:ln>
                <a:noFill/>
              </a:ln>
              <a:solidFill>
                <a:srgbClr val="000000"/>
              </a:solidFill>
              <a:effectLst/>
              <a:uLnTx/>
              <a:uFillTx/>
              <a:latin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mn-ea"/>
                <a:cs typeface="+mn-cs"/>
              </a:rPr>
              <a:t>・人を頼り、立ち止まらず取り組んでいくこと</a:t>
            </a:r>
            <a:endParaRPr kumimoji="1" lang="en-US" altLang="ja-JP" sz="2400" b="0" i="0" u="none" strike="noStrike" kern="1200" cap="none" spc="0" normalizeH="0" baseline="0" noProof="0" dirty="0">
              <a:ln>
                <a:noFill/>
              </a:ln>
              <a:solidFill>
                <a:srgbClr val="000000"/>
              </a:solidFill>
              <a:effectLst/>
              <a:uLnTx/>
              <a:uFillTx/>
              <a:latin typeface="+mn-ea"/>
              <a:cs typeface="+mn-cs"/>
            </a:endParaRPr>
          </a:p>
        </p:txBody>
      </p:sp>
      <p:sp>
        <p:nvSpPr>
          <p:cNvPr id="11" name="コンテンツ プレースホルダー 2">
            <a:extLst>
              <a:ext uri="{FF2B5EF4-FFF2-40B4-BE49-F238E27FC236}">
                <a16:creationId xmlns:a16="http://schemas.microsoft.com/office/drawing/2014/main" id="{75828BA6-9A67-0598-56E6-CF6808E7CB50}"/>
              </a:ext>
            </a:extLst>
          </p:cNvPr>
          <p:cNvSpPr>
            <a:spLocks noGrp="1"/>
          </p:cNvSpPr>
          <p:nvPr>
            <p:ph idx="1"/>
          </p:nvPr>
        </p:nvSpPr>
        <p:spPr>
          <a:xfrm>
            <a:off x="6194321" y="3996759"/>
            <a:ext cx="6037844" cy="2587829"/>
          </a:xfrm>
        </p:spPr>
        <p:txBody>
          <a:bodyPr>
            <a:noAutofit/>
          </a:bodyPr>
          <a:lstStyle/>
          <a:p>
            <a:pPr marL="0" indent="0">
              <a:buNone/>
            </a:pPr>
            <a:r>
              <a:rPr kumimoji="1" lang="ja-JP" altLang="en-US" sz="2400" u="sng" dirty="0">
                <a:latin typeface="+mn-ea"/>
              </a:rPr>
              <a:t>成長したこと</a:t>
            </a:r>
            <a:endParaRPr kumimoji="1" lang="en-US" altLang="ja-JP" sz="2400" u="sng" dirty="0">
              <a:latin typeface="+mn-ea"/>
            </a:endParaRPr>
          </a:p>
          <a:p>
            <a:pPr marL="0" indent="0">
              <a:buNone/>
            </a:pPr>
            <a:r>
              <a:rPr kumimoji="1" lang="ja-JP" altLang="en-US" sz="2400" dirty="0">
                <a:latin typeface="+mn-ea"/>
              </a:rPr>
              <a:t>・わからないことの言語化</a:t>
            </a:r>
            <a:endParaRPr kumimoji="1" lang="en-US" altLang="ja-JP" sz="2400" dirty="0">
              <a:latin typeface="+mn-ea"/>
            </a:endParaRPr>
          </a:p>
          <a:p>
            <a:pPr marL="0" indent="0">
              <a:buNone/>
            </a:pPr>
            <a:r>
              <a:rPr kumimoji="1" lang="ja-JP" altLang="en-US" sz="2400" dirty="0">
                <a:latin typeface="+mn-ea"/>
              </a:rPr>
              <a:t>・積極的に質問したこと</a:t>
            </a:r>
            <a:endParaRPr kumimoji="1" lang="en-US" altLang="ja-JP" sz="2400" dirty="0">
              <a:latin typeface="+mn-ea"/>
            </a:endParaRPr>
          </a:p>
          <a:p>
            <a:pPr marL="0" indent="0">
              <a:buNone/>
            </a:pPr>
            <a:r>
              <a:rPr kumimoji="1" lang="ja-JP" altLang="en-US" sz="2400" dirty="0">
                <a:latin typeface="+mn-ea"/>
              </a:rPr>
              <a:t>・自力で調べて解決出来る力が付いたこと</a:t>
            </a:r>
            <a:endParaRPr kumimoji="1" lang="en-US" altLang="ja-JP" sz="2400" dirty="0">
              <a:latin typeface="+mn-ea"/>
            </a:endParaRPr>
          </a:p>
          <a:p>
            <a:pPr marL="0" indent="0">
              <a:buNone/>
            </a:pPr>
            <a:endParaRPr kumimoji="1" lang="en-US" altLang="ja-JP" sz="2400" dirty="0">
              <a:latin typeface="BIZ UDゴシック" panose="020B0400000000000000" pitchFamily="49" charset="-128"/>
              <a:ea typeface="BIZ UDゴシック" panose="020B0400000000000000" pitchFamily="49" charset="-128"/>
            </a:endParaRPr>
          </a:p>
          <a:p>
            <a:endParaRPr kumimoji="1" lang="en-US" altLang="ja-JP" sz="2400" dirty="0">
              <a:latin typeface="BIZ UDゴシック" panose="020B0400000000000000" pitchFamily="49" charset="-128"/>
              <a:ea typeface="BIZ UDゴシック" panose="020B0400000000000000" pitchFamily="49" charset="-128"/>
            </a:endParaRPr>
          </a:p>
          <a:p>
            <a:endParaRPr kumimoji="1" lang="ja-JP" altLang="en-US" sz="2400" dirty="0">
              <a:latin typeface="BIZ UDゴシック" panose="020B0400000000000000" pitchFamily="49" charset="-128"/>
              <a:ea typeface="BIZ UDゴシック" panose="020B0400000000000000" pitchFamily="49" charset="-128"/>
            </a:endParaRPr>
          </a:p>
        </p:txBody>
      </p:sp>
      <p:sp>
        <p:nvSpPr>
          <p:cNvPr id="3" name="コンテンツ プレースホルダー 2">
            <a:extLst>
              <a:ext uri="{FF2B5EF4-FFF2-40B4-BE49-F238E27FC236}">
                <a16:creationId xmlns:a16="http://schemas.microsoft.com/office/drawing/2014/main" id="{AE46114C-546C-3A16-8295-2A8F49125B25}"/>
              </a:ext>
            </a:extLst>
          </p:cNvPr>
          <p:cNvSpPr txBox="1">
            <a:spLocks/>
          </p:cNvSpPr>
          <p:nvPr/>
        </p:nvSpPr>
        <p:spPr>
          <a:xfrm>
            <a:off x="147499" y="333514"/>
            <a:ext cx="5112760" cy="49771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mn-ea"/>
                <a:cs typeface="+mn-cs"/>
              </a:rPr>
              <a:t>所属会社：株式会社ハウズ・プラン</a:t>
            </a:r>
            <a:endParaRPr kumimoji="1" lang="en-US" altLang="ja-JP" sz="2400" b="0" i="0" u="none" strike="noStrike" kern="1200" cap="none" spc="0" normalizeH="0" baseline="0" noProof="0" dirty="0">
              <a:ln>
                <a:noFill/>
              </a:ln>
              <a:solidFill>
                <a:srgbClr val="000000"/>
              </a:solidFill>
              <a:effectLst/>
              <a:uLnTx/>
              <a:uFillTx/>
              <a:latin typeface="+mn-ea"/>
              <a:cs typeface="+mn-cs"/>
            </a:endParaRPr>
          </a:p>
        </p:txBody>
      </p:sp>
      <p:sp>
        <p:nvSpPr>
          <p:cNvPr id="4" name="コンテンツ プレースホルダー 2">
            <a:extLst>
              <a:ext uri="{FF2B5EF4-FFF2-40B4-BE49-F238E27FC236}">
                <a16:creationId xmlns:a16="http://schemas.microsoft.com/office/drawing/2014/main" id="{E9650FBA-701C-6E89-3ECC-182C0A541A3B}"/>
              </a:ext>
            </a:extLst>
          </p:cNvPr>
          <p:cNvSpPr txBox="1">
            <a:spLocks/>
          </p:cNvSpPr>
          <p:nvPr/>
        </p:nvSpPr>
        <p:spPr>
          <a:xfrm>
            <a:off x="599770" y="2797281"/>
            <a:ext cx="5884203" cy="109681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000000"/>
                </a:solidFill>
                <a:effectLst/>
                <a:uLnTx/>
                <a:uFillTx/>
                <a:latin typeface="+mn-ea"/>
                <a:cs typeface="+mn-cs"/>
              </a:rPr>
              <a:t>担当箇所：</a:t>
            </a:r>
            <a:r>
              <a:rPr kumimoji="1" lang="ja-JP" altLang="en-US" sz="2400" b="0" i="0" u="none" strike="noStrike" kern="1200" cap="none" spc="0" normalizeH="0" baseline="0" noProof="0" dirty="0">
                <a:ln>
                  <a:noFill/>
                </a:ln>
                <a:solidFill>
                  <a:srgbClr val="E7295E"/>
                </a:solidFill>
                <a:effectLst/>
                <a:uLnTx/>
                <a:uFillTx/>
                <a:latin typeface="+mn-ea"/>
                <a:cs typeface="+mn-cs"/>
              </a:rPr>
              <a:t>ログイン機能</a:t>
            </a:r>
            <a:endParaRPr kumimoji="1" lang="en-US" altLang="ja-JP" sz="2400" b="0" i="0" u="none" strike="noStrike" kern="1200" cap="none" spc="0" normalizeH="0" baseline="0" noProof="0" dirty="0">
              <a:ln>
                <a:noFill/>
              </a:ln>
              <a:solidFill>
                <a:srgbClr val="E7295E"/>
              </a:solidFill>
              <a:effectLst/>
              <a:uLnTx/>
              <a:uFillTx/>
              <a:latin typeface="+mn-ea"/>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400" b="0" i="0" u="none" strike="noStrike" kern="1200" cap="none" spc="0" normalizeH="0" baseline="0" noProof="0" dirty="0">
                <a:ln>
                  <a:noFill/>
                </a:ln>
                <a:solidFill>
                  <a:srgbClr val="E7295E"/>
                </a:solidFill>
                <a:effectLst/>
                <a:uLnTx/>
                <a:uFillTx/>
                <a:latin typeface="+mn-ea"/>
                <a:cs typeface="+mn-cs"/>
              </a:rPr>
              <a:t>　　　　　発表資料の制作</a:t>
            </a:r>
            <a:endParaRPr kumimoji="1" lang="en-US" altLang="ja-JP" sz="2400" b="0" i="0" u="none" strike="noStrike" kern="1200" cap="none" spc="0" normalizeH="0" baseline="0" noProof="0" dirty="0">
              <a:ln>
                <a:noFill/>
              </a:ln>
              <a:solidFill>
                <a:srgbClr val="E7295E"/>
              </a:solidFill>
              <a:effectLst/>
              <a:uLnTx/>
              <a:uFillTx/>
              <a:latin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1" lang="ja-JP" altLang="en-US" sz="24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p:txBody>
      </p:sp>
      <p:grpSp>
        <p:nvGrpSpPr>
          <p:cNvPr id="15" name="グループ化 14">
            <a:extLst>
              <a:ext uri="{FF2B5EF4-FFF2-40B4-BE49-F238E27FC236}">
                <a16:creationId xmlns:a16="http://schemas.microsoft.com/office/drawing/2014/main" id="{9FC3956B-05FE-4ADE-2F1D-8C342B344A29}"/>
              </a:ext>
            </a:extLst>
          </p:cNvPr>
          <p:cNvGrpSpPr/>
          <p:nvPr/>
        </p:nvGrpSpPr>
        <p:grpSpPr>
          <a:xfrm>
            <a:off x="5534725" y="69342"/>
            <a:ext cx="6037844" cy="3713250"/>
            <a:chOff x="6033403" y="88536"/>
            <a:chExt cx="5545400" cy="4198578"/>
          </a:xfrm>
        </p:grpSpPr>
        <p:pic>
          <p:nvPicPr>
            <p:cNvPr id="16" name="図 15" descr="グラフィカル ユーザー インターフェイス">
              <a:extLst>
                <a:ext uri="{FF2B5EF4-FFF2-40B4-BE49-F238E27FC236}">
                  <a16:creationId xmlns:a16="http://schemas.microsoft.com/office/drawing/2014/main" id="{8AEEC1EE-EF33-FF8C-719A-EF28E450CCA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33403" y="235497"/>
              <a:ext cx="5545400" cy="3995865"/>
            </a:xfrm>
            <a:prstGeom prst="rect">
              <a:avLst/>
            </a:prstGeom>
          </p:spPr>
        </p:pic>
        <p:sp>
          <p:nvSpPr>
            <p:cNvPr id="18" name="フローチャート: 結合子 17">
              <a:extLst>
                <a:ext uri="{FF2B5EF4-FFF2-40B4-BE49-F238E27FC236}">
                  <a16:creationId xmlns:a16="http://schemas.microsoft.com/office/drawing/2014/main" id="{3FEB7AA8-C3B5-D30B-6A62-9F176BF41C3C}"/>
                </a:ext>
              </a:extLst>
            </p:cNvPr>
            <p:cNvSpPr/>
            <p:nvPr/>
          </p:nvSpPr>
          <p:spPr>
            <a:xfrm>
              <a:off x="6424059" y="2521709"/>
              <a:ext cx="1610214" cy="1603966"/>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noFill/>
                <a:effectLst/>
                <a:uLnTx/>
                <a:uFillTx/>
                <a:latin typeface="Neue Haas Grotesk Text Pro"/>
                <a:ea typeface="+mn-ea"/>
                <a:cs typeface="+mn-cs"/>
              </a:endParaRPr>
            </a:p>
          </p:txBody>
        </p:sp>
        <p:sp>
          <p:nvSpPr>
            <p:cNvPr id="19" name="フローチャート: 結合子 18">
              <a:extLst>
                <a:ext uri="{FF2B5EF4-FFF2-40B4-BE49-F238E27FC236}">
                  <a16:creationId xmlns:a16="http://schemas.microsoft.com/office/drawing/2014/main" id="{C69935E6-665C-1491-FD94-8E85F96A1147}"/>
                </a:ext>
              </a:extLst>
            </p:cNvPr>
            <p:cNvSpPr/>
            <p:nvPr/>
          </p:nvSpPr>
          <p:spPr>
            <a:xfrm>
              <a:off x="9581534" y="2683148"/>
              <a:ext cx="1725563" cy="1603966"/>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noFill/>
                <a:effectLst/>
                <a:uLnTx/>
                <a:uFillTx/>
                <a:latin typeface="Neue Haas Grotesk Text Pro"/>
                <a:ea typeface="+mn-ea"/>
                <a:cs typeface="+mn-cs"/>
              </a:endParaRPr>
            </a:p>
          </p:txBody>
        </p:sp>
        <p:sp>
          <p:nvSpPr>
            <p:cNvPr id="20" name="フローチャート: 結合子 19">
              <a:extLst>
                <a:ext uri="{FF2B5EF4-FFF2-40B4-BE49-F238E27FC236}">
                  <a16:creationId xmlns:a16="http://schemas.microsoft.com/office/drawing/2014/main" id="{8257CD32-AFB1-A1B4-54B9-CD1B3B2BB850}"/>
                </a:ext>
              </a:extLst>
            </p:cNvPr>
            <p:cNvSpPr/>
            <p:nvPr/>
          </p:nvSpPr>
          <p:spPr>
            <a:xfrm>
              <a:off x="8647470" y="1189704"/>
              <a:ext cx="1415845" cy="149344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noFill/>
                <a:effectLst/>
                <a:uLnTx/>
                <a:uFillTx/>
                <a:latin typeface="Neue Haas Grotesk Text Pro"/>
                <a:ea typeface="+mn-ea"/>
                <a:cs typeface="+mn-cs"/>
              </a:endParaRPr>
            </a:p>
          </p:txBody>
        </p:sp>
        <p:sp>
          <p:nvSpPr>
            <p:cNvPr id="21" name="吹き出し: 円形 20">
              <a:extLst>
                <a:ext uri="{FF2B5EF4-FFF2-40B4-BE49-F238E27FC236}">
                  <a16:creationId xmlns:a16="http://schemas.microsoft.com/office/drawing/2014/main" id="{7FD8FD24-1000-6CB9-8C82-F756EC17756A}"/>
                </a:ext>
              </a:extLst>
            </p:cNvPr>
            <p:cNvSpPr/>
            <p:nvPr/>
          </p:nvSpPr>
          <p:spPr>
            <a:xfrm>
              <a:off x="6424059" y="88536"/>
              <a:ext cx="939088" cy="574297"/>
            </a:xfrm>
            <a:custGeom>
              <a:avLst/>
              <a:gdLst>
                <a:gd name="connsiteX0" fmla="*/ 1059714 w 939088"/>
                <a:gd name="connsiteY0" fmla="*/ 514530 h 574297"/>
                <a:gd name="connsiteX1" fmla="*/ 811763 w 939088"/>
                <a:gd name="connsiteY1" fmla="*/ 483757 h 574297"/>
                <a:gd name="connsiteX2" fmla="*/ 336719 w 939088"/>
                <a:gd name="connsiteY2" fmla="*/ 562569 h 574297"/>
                <a:gd name="connsiteX3" fmla="*/ 75481 w 939088"/>
                <a:gd name="connsiteY3" fmla="*/ 131011 h 574297"/>
                <a:gd name="connsiteX4" fmla="*/ 558357 w 939088"/>
                <a:gd name="connsiteY4" fmla="*/ 5183 h 574297"/>
                <a:gd name="connsiteX5" fmla="*/ 907278 w 939088"/>
                <a:gd name="connsiteY5" fmla="*/ 391042 h 574297"/>
                <a:gd name="connsiteX6" fmla="*/ 1059714 w 939088"/>
                <a:gd name="connsiteY6" fmla="*/ 514530 h 57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9088" h="574297" fill="none" extrusionOk="0">
                  <a:moveTo>
                    <a:pt x="1059714" y="514530"/>
                  </a:moveTo>
                  <a:cubicBezTo>
                    <a:pt x="966037" y="524578"/>
                    <a:pt x="867933" y="476796"/>
                    <a:pt x="811763" y="483757"/>
                  </a:cubicBezTo>
                  <a:cubicBezTo>
                    <a:pt x="674933" y="552770"/>
                    <a:pt x="494646" y="602708"/>
                    <a:pt x="336719" y="562569"/>
                  </a:cubicBezTo>
                  <a:cubicBezTo>
                    <a:pt x="28922" y="483329"/>
                    <a:pt x="-103994" y="274035"/>
                    <a:pt x="75481" y="131011"/>
                  </a:cubicBezTo>
                  <a:cubicBezTo>
                    <a:pt x="165787" y="72327"/>
                    <a:pt x="408981" y="-5445"/>
                    <a:pt x="558357" y="5183"/>
                  </a:cubicBezTo>
                  <a:cubicBezTo>
                    <a:pt x="872461" y="15781"/>
                    <a:pt x="983173" y="269787"/>
                    <a:pt x="907278" y="391042"/>
                  </a:cubicBezTo>
                  <a:cubicBezTo>
                    <a:pt x="989268" y="427517"/>
                    <a:pt x="1006547" y="474975"/>
                    <a:pt x="1059714" y="514530"/>
                  </a:cubicBezTo>
                  <a:close/>
                </a:path>
                <a:path w="939088" h="574297" stroke="0" extrusionOk="0">
                  <a:moveTo>
                    <a:pt x="1059714" y="514530"/>
                  </a:moveTo>
                  <a:cubicBezTo>
                    <a:pt x="985030" y="518965"/>
                    <a:pt x="907466" y="485668"/>
                    <a:pt x="811763" y="483757"/>
                  </a:cubicBezTo>
                  <a:cubicBezTo>
                    <a:pt x="647040" y="547443"/>
                    <a:pt x="501257" y="563663"/>
                    <a:pt x="336719" y="562569"/>
                  </a:cubicBezTo>
                  <a:cubicBezTo>
                    <a:pt x="-15840" y="508110"/>
                    <a:pt x="-131063" y="294148"/>
                    <a:pt x="75481" y="131011"/>
                  </a:cubicBezTo>
                  <a:cubicBezTo>
                    <a:pt x="179132" y="50633"/>
                    <a:pt x="372128" y="-10080"/>
                    <a:pt x="558357" y="5183"/>
                  </a:cubicBezTo>
                  <a:cubicBezTo>
                    <a:pt x="878322" y="81310"/>
                    <a:pt x="1003937" y="225108"/>
                    <a:pt x="907278" y="391042"/>
                  </a:cubicBezTo>
                  <a:cubicBezTo>
                    <a:pt x="954027" y="419826"/>
                    <a:pt x="1022548" y="494580"/>
                    <a:pt x="1059714" y="514530"/>
                  </a:cubicBezTo>
                  <a:close/>
                </a:path>
              </a:pathLst>
            </a:custGeom>
            <a:solidFill>
              <a:schemeClr val="bg1">
                <a:lumMod val="85000"/>
              </a:schemeClr>
            </a:solidFill>
            <a:ln w="19050">
              <a:solidFill>
                <a:schemeClr val="tx1">
                  <a:lumMod val="65000"/>
                  <a:lumOff val="35000"/>
                </a:schemeClr>
              </a:solidFill>
              <a:extLst>
                <a:ext uri="{C807C97D-BFC1-408E-A445-0C87EB9F89A2}">
                  <ask:lineSketchStyleProps xmlns:ask="http://schemas.microsoft.com/office/drawing/2018/sketchyshapes" sd="2367906974">
                    <a:prstGeom prst="wedgeEllipseCallout">
                      <a:avLst>
                        <a:gd name="adj1" fmla="val 62845"/>
                        <a:gd name="adj2" fmla="val 39593"/>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n-cs"/>
                </a:rPr>
                <a:t>私の</a:t>
              </a:r>
            </a:p>
          </p:txBody>
        </p:sp>
      </p:grpSp>
    </p:spTree>
    <p:extLst>
      <p:ext uri="{BB962C8B-B14F-4D97-AF65-F5344CB8AC3E}">
        <p14:creationId xmlns:p14="http://schemas.microsoft.com/office/powerpoint/2010/main" val="2948408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0" name="Freeform: Shape 9">
            <a:extLst>
              <a:ext uri="{FF2B5EF4-FFF2-40B4-BE49-F238E27FC236}">
                <a16:creationId xmlns:a16="http://schemas.microsoft.com/office/drawing/2014/main" id="{4625E526-838B-DBE7-6600-D159BFBCE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5827306" y="3434599"/>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useBgFill="1">
        <p:nvSpPr>
          <p:cNvPr id="18" name="Rectangle 7">
            <a:extLst>
              <a:ext uri="{FF2B5EF4-FFF2-40B4-BE49-F238E27FC236}">
                <a16:creationId xmlns:a16="http://schemas.microsoft.com/office/drawing/2014/main" id="{B522CBCF-4BE9-AE80-F0BD-204B40F52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20" name="タイトル 1">
            <a:extLst>
              <a:ext uri="{FF2B5EF4-FFF2-40B4-BE49-F238E27FC236}">
                <a16:creationId xmlns:a16="http://schemas.microsoft.com/office/drawing/2014/main" id="{E8995A53-9BB3-0B4A-81F0-43340A66586C}"/>
              </a:ext>
            </a:extLst>
          </p:cNvPr>
          <p:cNvSpPr>
            <a:spLocks noGrp="1"/>
          </p:cNvSpPr>
          <p:nvPr>
            <p:ph type="title"/>
          </p:nvPr>
        </p:nvSpPr>
        <p:spPr>
          <a:xfrm>
            <a:off x="517421" y="545445"/>
            <a:ext cx="3354198" cy="3037701"/>
          </a:xfrm>
        </p:spPr>
        <p:txBody>
          <a:bodyPr anchor="t">
            <a:normAutofit/>
          </a:bodyPr>
          <a:lstStyle/>
          <a:p>
            <a:pPr algn="r"/>
            <a:r>
              <a:rPr kumimoji="1" lang="ja-JP" altLang="en-US" sz="4000" dirty="0">
                <a:latin typeface="BIZ UDゴシック" panose="020B0400000000000000" pitchFamily="49" charset="-128"/>
                <a:ea typeface="BIZ UDゴシック" panose="020B0400000000000000" pitchFamily="49" charset="-128"/>
              </a:rPr>
              <a:t>苦労したこと</a:t>
            </a:r>
          </a:p>
        </p:txBody>
      </p:sp>
      <p:sp>
        <p:nvSpPr>
          <p:cNvPr id="22" name="コンテンツ プレースホルダー 2">
            <a:extLst>
              <a:ext uri="{FF2B5EF4-FFF2-40B4-BE49-F238E27FC236}">
                <a16:creationId xmlns:a16="http://schemas.microsoft.com/office/drawing/2014/main" id="{78F86B19-8958-CB25-27DE-55A5A988FB58}"/>
              </a:ext>
            </a:extLst>
          </p:cNvPr>
          <p:cNvSpPr txBox="1">
            <a:spLocks/>
          </p:cNvSpPr>
          <p:nvPr/>
        </p:nvSpPr>
        <p:spPr>
          <a:xfrm>
            <a:off x="1034842" y="2099870"/>
            <a:ext cx="5896155" cy="426370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1800" b="0" i="0" u="none" strike="noStrike" kern="1200" cap="none" spc="0" normalizeH="0" baseline="0" noProof="0" dirty="0">
                <a:ln>
                  <a:noFill/>
                </a:ln>
                <a:solidFill>
                  <a:srgbClr val="000000"/>
                </a:solidFill>
                <a:effectLst/>
                <a:uLnTx/>
                <a:uFillTx/>
                <a:latin typeface="Neue Haas Grotesk Text Pro"/>
                <a:ea typeface="+mn-ea"/>
                <a:cs typeface="+mn-cs"/>
              </a:rPr>
              <a:t>　</a:t>
            </a:r>
          </a:p>
        </p:txBody>
      </p:sp>
      <p:pic>
        <p:nvPicPr>
          <p:cNvPr id="23" name="図 22" descr="テキスト&#10;&#10;自動的に生成された説明">
            <a:extLst>
              <a:ext uri="{FF2B5EF4-FFF2-40B4-BE49-F238E27FC236}">
                <a16:creationId xmlns:a16="http://schemas.microsoft.com/office/drawing/2014/main" id="{E2BE7382-B194-5790-42DE-00939DBC31C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3622" y="2710791"/>
            <a:ext cx="7153416" cy="3944898"/>
          </a:xfrm>
          <a:prstGeom prst="rect">
            <a:avLst/>
          </a:prstGeom>
        </p:spPr>
      </p:pic>
      <p:sp>
        <p:nvSpPr>
          <p:cNvPr id="21" name="コンテンツ プレースホルダー 2">
            <a:extLst>
              <a:ext uri="{FF2B5EF4-FFF2-40B4-BE49-F238E27FC236}">
                <a16:creationId xmlns:a16="http://schemas.microsoft.com/office/drawing/2014/main" id="{7E194F69-E0E5-1719-36A2-2F7C7C1C5378}"/>
              </a:ext>
            </a:extLst>
          </p:cNvPr>
          <p:cNvSpPr txBox="1">
            <a:spLocks/>
          </p:cNvSpPr>
          <p:nvPr/>
        </p:nvSpPr>
        <p:spPr>
          <a:xfrm>
            <a:off x="2194520" y="1374617"/>
            <a:ext cx="8038934" cy="17316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0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コードの内容が全く分からず、作業に取り組むことが出来なかった。</a:t>
            </a:r>
            <a:endParaRPr kumimoji="1" lang="en-US" altLang="ja-JP" sz="20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20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山本さんに解説してもらい、コーディングすることが出来た。</a:t>
            </a:r>
            <a:endParaRPr kumimoji="1" lang="en-US" altLang="ja-JP" sz="20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endParaRPr kumimoji="1" lang="ja-JP" altLang="en-US" sz="20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p:txBody>
      </p:sp>
      <p:sp>
        <p:nvSpPr>
          <p:cNvPr id="24" name="吹き出し: 円形 23">
            <a:extLst>
              <a:ext uri="{FF2B5EF4-FFF2-40B4-BE49-F238E27FC236}">
                <a16:creationId xmlns:a16="http://schemas.microsoft.com/office/drawing/2014/main" id="{B43EE037-1331-1335-9464-805E3992FC69}"/>
              </a:ext>
            </a:extLst>
          </p:cNvPr>
          <p:cNvSpPr/>
          <p:nvPr/>
        </p:nvSpPr>
        <p:spPr>
          <a:xfrm>
            <a:off x="7644208" y="3583146"/>
            <a:ext cx="3834581" cy="1700980"/>
          </a:xfrm>
          <a:prstGeom prst="wedgeEllipseCallout">
            <a:avLst>
              <a:gd name="adj1" fmla="val -48013"/>
              <a:gd name="adj2" fmla="val 3937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FFFFF"/>
                </a:solidFill>
                <a:effectLst/>
                <a:uLnTx/>
                <a:uFillTx/>
                <a:latin typeface="Neue Haas Grotesk Text Pro"/>
                <a:ea typeface="+mn-ea"/>
                <a:cs typeface="+mn-cs"/>
              </a:rPr>
              <a:t>ログイン処理を行う</a:t>
            </a:r>
            <a:r>
              <a:rPr kumimoji="1" lang="en-US" altLang="ja-JP" sz="2000" b="0" i="0" u="none" strike="noStrike" kern="1200" cap="none" spc="0" normalizeH="0" baseline="0" noProof="0" dirty="0">
                <a:ln>
                  <a:noFill/>
                </a:ln>
                <a:solidFill>
                  <a:srgbClr val="FFFFFF"/>
                </a:solidFill>
                <a:effectLst/>
                <a:uLnTx/>
                <a:uFillTx/>
                <a:latin typeface="Neue Haas Grotesk Text Pro"/>
                <a:ea typeface="+mn-ea"/>
                <a:cs typeface="+mn-cs"/>
              </a:rPr>
              <a:t>servlet</a:t>
            </a:r>
            <a:endParaRPr kumimoji="1" lang="ja-JP" altLang="en-US" sz="2000" b="0" i="0" u="none" strike="noStrike" kern="1200" cap="none" spc="0" normalizeH="0" baseline="0" noProof="0" dirty="0">
              <a:ln>
                <a:noFill/>
              </a:ln>
              <a:solidFill>
                <a:srgbClr val="FFFFFF"/>
              </a:solidFill>
              <a:effectLst/>
              <a:uLnTx/>
              <a:uFillTx/>
              <a:latin typeface="Neue Haas Grotesk Text Pro"/>
              <a:ea typeface="+mn-ea"/>
              <a:cs typeface="+mn-cs"/>
            </a:endParaRPr>
          </a:p>
        </p:txBody>
      </p:sp>
    </p:spTree>
    <p:extLst>
      <p:ext uri="{BB962C8B-B14F-4D97-AF65-F5344CB8AC3E}">
        <p14:creationId xmlns:p14="http://schemas.microsoft.com/office/powerpoint/2010/main" val="1877973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0" name="Freeform: Shape 9">
            <a:extLst>
              <a:ext uri="{FF2B5EF4-FFF2-40B4-BE49-F238E27FC236}">
                <a16:creationId xmlns:a16="http://schemas.microsoft.com/office/drawing/2014/main" id="{4625E526-838B-DBE7-6600-D159BFBCE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5827306" y="3434599"/>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useBgFill="1">
        <p:nvSpPr>
          <p:cNvPr id="18" name="Rectangle 7">
            <a:extLst>
              <a:ext uri="{FF2B5EF4-FFF2-40B4-BE49-F238E27FC236}">
                <a16:creationId xmlns:a16="http://schemas.microsoft.com/office/drawing/2014/main" id="{B522CBCF-4BE9-AE80-F0BD-204B40F52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20" name="タイトル 1">
            <a:extLst>
              <a:ext uri="{FF2B5EF4-FFF2-40B4-BE49-F238E27FC236}">
                <a16:creationId xmlns:a16="http://schemas.microsoft.com/office/drawing/2014/main" id="{E8995A53-9BB3-0B4A-81F0-43340A66586C}"/>
              </a:ext>
            </a:extLst>
          </p:cNvPr>
          <p:cNvSpPr>
            <a:spLocks noGrp="1"/>
          </p:cNvSpPr>
          <p:nvPr>
            <p:ph type="title"/>
          </p:nvPr>
        </p:nvSpPr>
        <p:spPr>
          <a:xfrm>
            <a:off x="531826" y="391300"/>
            <a:ext cx="3656716" cy="867230"/>
          </a:xfrm>
        </p:spPr>
        <p:txBody>
          <a:bodyPr anchor="t">
            <a:normAutofit/>
          </a:bodyPr>
          <a:lstStyle/>
          <a:p>
            <a:pPr algn="r"/>
            <a:r>
              <a:rPr kumimoji="1" lang="ja-JP" altLang="en-US" sz="4000" dirty="0">
                <a:latin typeface="BIZ UDゴシック" panose="020B0400000000000000" pitchFamily="49" charset="-128"/>
                <a:ea typeface="BIZ UDゴシック" panose="020B0400000000000000" pitchFamily="49" charset="-128"/>
              </a:rPr>
              <a:t>頑張ったこと</a:t>
            </a:r>
          </a:p>
        </p:txBody>
      </p:sp>
      <p:sp>
        <p:nvSpPr>
          <p:cNvPr id="22" name="コンテンツ プレースホルダー 2">
            <a:extLst>
              <a:ext uri="{FF2B5EF4-FFF2-40B4-BE49-F238E27FC236}">
                <a16:creationId xmlns:a16="http://schemas.microsoft.com/office/drawing/2014/main" id="{78F86B19-8958-CB25-27DE-55A5A988FB58}"/>
              </a:ext>
            </a:extLst>
          </p:cNvPr>
          <p:cNvSpPr txBox="1">
            <a:spLocks/>
          </p:cNvSpPr>
          <p:nvPr/>
        </p:nvSpPr>
        <p:spPr>
          <a:xfrm>
            <a:off x="1034842" y="2099870"/>
            <a:ext cx="5896155" cy="426370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1800" b="0" i="0" u="none" strike="noStrike" kern="1200" cap="none" spc="0" normalizeH="0" baseline="0" noProof="0" dirty="0">
                <a:ln>
                  <a:noFill/>
                </a:ln>
                <a:solidFill>
                  <a:srgbClr val="000000"/>
                </a:solidFill>
                <a:effectLst/>
                <a:uLnTx/>
                <a:uFillTx/>
                <a:latin typeface="Neue Haas Grotesk Text Pro"/>
                <a:ea typeface="+mn-ea"/>
                <a:cs typeface="+mn-cs"/>
              </a:rPr>
              <a:t>　</a:t>
            </a:r>
          </a:p>
        </p:txBody>
      </p:sp>
      <p:pic>
        <p:nvPicPr>
          <p:cNvPr id="3" name="図 2" descr="グラフィカル ユーザー インターフェイス&#10;&#10;低い精度で自動的に生成された説明">
            <a:extLst>
              <a:ext uri="{FF2B5EF4-FFF2-40B4-BE49-F238E27FC236}">
                <a16:creationId xmlns:a16="http://schemas.microsoft.com/office/drawing/2014/main" id="{7B61C94E-A2B8-FBB0-498A-6447D1C98E1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4705" y="1159639"/>
            <a:ext cx="5681295" cy="3159545"/>
          </a:xfrm>
          <a:prstGeom prst="rect">
            <a:avLst/>
          </a:prstGeom>
        </p:spPr>
      </p:pic>
      <p:pic>
        <p:nvPicPr>
          <p:cNvPr id="5" name="図 4" descr="テキスト, 手紙&#10;&#10;自動的に生成された説明">
            <a:extLst>
              <a:ext uri="{FF2B5EF4-FFF2-40B4-BE49-F238E27FC236}">
                <a16:creationId xmlns:a16="http://schemas.microsoft.com/office/drawing/2014/main" id="{FCFAB99C-50CA-90AB-4748-809D8E99E7E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57419" y="3378953"/>
            <a:ext cx="6136169" cy="3381262"/>
          </a:xfrm>
          <a:prstGeom prst="rect">
            <a:avLst/>
          </a:prstGeom>
        </p:spPr>
      </p:pic>
      <p:sp>
        <p:nvSpPr>
          <p:cNvPr id="6" name="吹き出し: 円形 5">
            <a:extLst>
              <a:ext uri="{FF2B5EF4-FFF2-40B4-BE49-F238E27FC236}">
                <a16:creationId xmlns:a16="http://schemas.microsoft.com/office/drawing/2014/main" id="{B09D24A9-BB18-2E17-28C2-E50E019312A7}"/>
              </a:ext>
            </a:extLst>
          </p:cNvPr>
          <p:cNvSpPr/>
          <p:nvPr/>
        </p:nvSpPr>
        <p:spPr>
          <a:xfrm>
            <a:off x="6806488" y="562683"/>
            <a:ext cx="4226161" cy="1662219"/>
          </a:xfrm>
          <a:prstGeom prst="wedgeEllipseCallout">
            <a:avLst>
              <a:gd name="adj1" fmla="val -42195"/>
              <a:gd name="adj2" fmla="val 5062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FFFFF"/>
                </a:solidFill>
                <a:effectLst/>
                <a:uLnTx/>
                <a:uFillTx/>
                <a:latin typeface="BIZ UDゴシック" panose="020B0400000000000000" pitchFamily="49" charset="-128"/>
                <a:ea typeface="BIZ UDゴシック" panose="020B0400000000000000" pitchFamily="49" charset="-128"/>
                <a:cs typeface="+mn-cs"/>
              </a:rPr>
              <a:t>発表資料の作成</a:t>
            </a:r>
          </a:p>
        </p:txBody>
      </p:sp>
      <p:sp>
        <p:nvSpPr>
          <p:cNvPr id="7" name="テキスト ボックス 6">
            <a:extLst>
              <a:ext uri="{FF2B5EF4-FFF2-40B4-BE49-F238E27FC236}">
                <a16:creationId xmlns:a16="http://schemas.microsoft.com/office/drawing/2014/main" id="{33EEEF0E-7995-FD2E-CFFF-0FCF5E65AF5E}"/>
              </a:ext>
            </a:extLst>
          </p:cNvPr>
          <p:cNvSpPr txBox="1"/>
          <p:nvPr/>
        </p:nvSpPr>
        <p:spPr>
          <a:xfrm>
            <a:off x="794828" y="5052030"/>
            <a:ext cx="4406300" cy="93718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きれいな印象になるように</a:t>
            </a:r>
            <a:endParaRPr kumimoji="1" lang="en-US" altLang="ja-JP" sz="20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000000"/>
                </a:solidFill>
                <a:effectLst/>
                <a:uLnTx/>
                <a:uFillTx/>
                <a:latin typeface="BIZ UDゴシック" panose="020B0400000000000000" pitchFamily="49" charset="-128"/>
                <a:ea typeface="BIZ UDゴシック" panose="020B0400000000000000" pitchFamily="49" charset="-128"/>
                <a:cs typeface="+mn-cs"/>
              </a:rPr>
              <a:t>背景や色の設定にこだわりました。</a:t>
            </a:r>
          </a:p>
        </p:txBody>
      </p:sp>
    </p:spTree>
    <p:extLst>
      <p:ext uri="{BB962C8B-B14F-4D97-AF65-F5344CB8AC3E}">
        <p14:creationId xmlns:p14="http://schemas.microsoft.com/office/powerpoint/2010/main" val="722898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1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00CB3E-22D8-C88A-E699-CC9736BC9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0" name="Freeform: Shape 9">
            <a:extLst>
              <a:ext uri="{FF2B5EF4-FFF2-40B4-BE49-F238E27FC236}">
                <a16:creationId xmlns:a16="http://schemas.microsoft.com/office/drawing/2014/main" id="{4625E526-838B-DBE7-6600-D159BFBCE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5827306" y="3434599"/>
            <a:ext cx="6407229" cy="3479258"/>
          </a:xfrm>
          <a:custGeom>
            <a:avLst/>
            <a:gdLst>
              <a:gd name="connsiteX0" fmla="*/ 53408 w 6407229"/>
              <a:gd name="connsiteY0" fmla="*/ 3479258 h 3479258"/>
              <a:gd name="connsiteX1" fmla="*/ 6407229 w 6407229"/>
              <a:gd name="connsiteY1" fmla="*/ 3368352 h 3479258"/>
              <a:gd name="connsiteX2" fmla="*/ 2513111 w 6407229"/>
              <a:gd name="connsiteY2" fmla="*/ 401274 h 3479258"/>
              <a:gd name="connsiteX3" fmla="*/ 2468202 w 6407229"/>
              <a:gd name="connsiteY3" fmla="*/ 369022 h 3479258"/>
              <a:gd name="connsiteX4" fmla="*/ 1321050 w 6407229"/>
              <a:gd name="connsiteY4" fmla="*/ 613 h 3479258"/>
              <a:gd name="connsiteX5" fmla="*/ 1196752 w 6407229"/>
              <a:gd name="connsiteY5" fmla="*/ 1245 h 3479258"/>
              <a:gd name="connsiteX6" fmla="*/ 56027 w 6407229"/>
              <a:gd name="connsiteY6" fmla="*/ 376720 h 3479258"/>
              <a:gd name="connsiteX7" fmla="*/ 0 w 6407229"/>
              <a:gd name="connsiteY7" fmla="*/ 419528 h 3479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7229" h="3479258">
                <a:moveTo>
                  <a:pt x="53408" y="3479258"/>
                </a:moveTo>
                <a:lnTo>
                  <a:pt x="6407229" y="3368352"/>
                </a:lnTo>
                <a:lnTo>
                  <a:pt x="2513111" y="401274"/>
                </a:lnTo>
                <a:lnTo>
                  <a:pt x="2468202" y="369022"/>
                </a:lnTo>
                <a:cubicBezTo>
                  <a:pt x="2117855" y="130665"/>
                  <a:pt x="1719063" y="10130"/>
                  <a:pt x="1321050" y="613"/>
                </a:cubicBezTo>
                <a:cubicBezTo>
                  <a:pt x="1279590" y="-379"/>
                  <a:pt x="1238139" y="-165"/>
                  <a:pt x="1196752" y="1245"/>
                </a:cubicBezTo>
                <a:cubicBezTo>
                  <a:pt x="793227" y="14995"/>
                  <a:pt x="395796" y="142529"/>
                  <a:pt x="56027" y="376720"/>
                </a:cubicBezTo>
                <a:lnTo>
                  <a:pt x="0" y="419528"/>
                </a:lnTo>
                <a:close/>
              </a:path>
            </a:pathLst>
          </a:custGeom>
          <a:gradFill>
            <a:gsLst>
              <a:gs pos="32000">
                <a:schemeClr val="bg2"/>
              </a:gs>
              <a:gs pos="100000">
                <a:schemeClr val="accent1">
                  <a:lumMod val="60000"/>
                  <a:lumOff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pic>
        <p:nvPicPr>
          <p:cNvPr id="25" name="図 24" descr="木 が含まれている画像&#10;&#10;自動的に生成された説明">
            <a:extLst>
              <a:ext uri="{FF2B5EF4-FFF2-40B4-BE49-F238E27FC236}">
                <a16:creationId xmlns:a16="http://schemas.microsoft.com/office/drawing/2014/main" id="{B75A74DB-FEE3-1741-5706-63DD482E31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7329" y="990476"/>
            <a:ext cx="5660207" cy="5660207"/>
          </a:xfrm>
          <a:prstGeom prst="rect">
            <a:avLst/>
          </a:prstGeom>
        </p:spPr>
      </p:pic>
      <p:sp useBgFill="1">
        <p:nvSpPr>
          <p:cNvPr id="18" name="Rectangle 7">
            <a:extLst>
              <a:ext uri="{FF2B5EF4-FFF2-40B4-BE49-F238E27FC236}">
                <a16:creationId xmlns:a16="http://schemas.microsoft.com/office/drawing/2014/main" id="{B522CBCF-4BE9-AE80-F0BD-204B40F52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22" name="コンテンツ プレースホルダー 2">
            <a:extLst>
              <a:ext uri="{FF2B5EF4-FFF2-40B4-BE49-F238E27FC236}">
                <a16:creationId xmlns:a16="http://schemas.microsoft.com/office/drawing/2014/main" id="{78F86B19-8958-CB25-27DE-55A5A988FB58}"/>
              </a:ext>
            </a:extLst>
          </p:cNvPr>
          <p:cNvSpPr txBox="1">
            <a:spLocks/>
          </p:cNvSpPr>
          <p:nvPr/>
        </p:nvSpPr>
        <p:spPr>
          <a:xfrm>
            <a:off x="1034842" y="2099870"/>
            <a:ext cx="5896155" cy="426370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1" lang="ja-JP" altLang="en-US" sz="1800" b="0" i="0" u="none" strike="noStrike" kern="1200" cap="none" spc="0" normalizeH="0" baseline="0" noProof="0">
                <a:ln>
                  <a:noFill/>
                </a:ln>
                <a:solidFill>
                  <a:srgbClr val="000000"/>
                </a:solidFill>
                <a:effectLst/>
                <a:uLnTx/>
                <a:uFillTx/>
                <a:latin typeface="Neue Haas Grotesk Text Pro"/>
                <a:ea typeface="+mn-ea"/>
                <a:cs typeface="+mn-cs"/>
              </a:rPr>
              <a:t>　</a:t>
            </a:r>
            <a:endParaRPr kumimoji="1" lang="ja-JP" altLang="en-US" sz="1800" b="0" i="0" u="none" strike="noStrike" kern="1200" cap="none" spc="0" normalizeH="0" baseline="0" noProof="0" dirty="0">
              <a:ln>
                <a:noFill/>
              </a:ln>
              <a:solidFill>
                <a:srgbClr val="000000"/>
              </a:solidFill>
              <a:effectLst/>
              <a:uLnTx/>
              <a:uFillTx/>
              <a:latin typeface="Neue Haas Grotesk Text Pro"/>
              <a:ea typeface="+mn-ea"/>
              <a:cs typeface="+mn-cs"/>
            </a:endParaRPr>
          </a:p>
        </p:txBody>
      </p:sp>
      <p:pic>
        <p:nvPicPr>
          <p:cNvPr id="11" name="図 10" descr="メガネを掛けた女性&#10;&#10;自動的に生成された説明">
            <a:extLst>
              <a:ext uri="{FF2B5EF4-FFF2-40B4-BE49-F238E27FC236}">
                <a16:creationId xmlns:a16="http://schemas.microsoft.com/office/drawing/2014/main" id="{D8F6D507-5ABA-C41C-0146-A9DB9F91D3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8763" y="4603939"/>
            <a:ext cx="1775039" cy="2167328"/>
          </a:xfrm>
          <a:prstGeom prst="rect">
            <a:avLst/>
          </a:prstGeom>
        </p:spPr>
      </p:pic>
      <p:pic>
        <p:nvPicPr>
          <p:cNvPr id="13" name="図 12" descr="ユニフォームを着ている男性の顔&#10;&#10;中程度の精度で自動的に生成された説明">
            <a:extLst>
              <a:ext uri="{FF2B5EF4-FFF2-40B4-BE49-F238E27FC236}">
                <a16:creationId xmlns:a16="http://schemas.microsoft.com/office/drawing/2014/main" id="{B4B6DF80-2C08-B0F2-0199-2FB948B646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2328" y="1497960"/>
            <a:ext cx="2358416" cy="2002953"/>
          </a:xfrm>
          <a:prstGeom prst="rect">
            <a:avLst/>
          </a:prstGeom>
        </p:spPr>
      </p:pic>
      <p:pic>
        <p:nvPicPr>
          <p:cNvPr id="17" name="図 16" descr="メガネをかけたスーツ姿の男性&#10;&#10;自動的に生成された説明">
            <a:extLst>
              <a:ext uri="{FF2B5EF4-FFF2-40B4-BE49-F238E27FC236}">
                <a16:creationId xmlns:a16="http://schemas.microsoft.com/office/drawing/2014/main" id="{0E0C4703-B19E-8D1C-B1A5-47DF8C69C4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7592" y="905292"/>
            <a:ext cx="2223278" cy="1828467"/>
          </a:xfrm>
          <a:prstGeom prst="rect">
            <a:avLst/>
          </a:prstGeom>
        </p:spPr>
      </p:pic>
      <p:pic>
        <p:nvPicPr>
          <p:cNvPr id="21" name="図 20" descr="白いシャツを着ている男は黒い髪がある&#10;&#10;中程度の精度で自動的に生成された説明">
            <a:extLst>
              <a:ext uri="{FF2B5EF4-FFF2-40B4-BE49-F238E27FC236}">
                <a16:creationId xmlns:a16="http://schemas.microsoft.com/office/drawing/2014/main" id="{35100050-3C37-9E4B-2ED8-0B5A29375D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22210" y="4410138"/>
            <a:ext cx="2830103" cy="2157211"/>
          </a:xfrm>
          <a:prstGeom prst="rect">
            <a:avLst/>
          </a:prstGeom>
        </p:spPr>
      </p:pic>
      <p:pic>
        <p:nvPicPr>
          <p:cNvPr id="15" name="図 14" descr="黒いシャツを着ている男性&#10;&#10;自動的に生成された説明">
            <a:extLst>
              <a:ext uri="{FF2B5EF4-FFF2-40B4-BE49-F238E27FC236}">
                <a16:creationId xmlns:a16="http://schemas.microsoft.com/office/drawing/2014/main" id="{64304466-78A4-424D-5561-961BAF5851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12365" y="1074822"/>
            <a:ext cx="3162810" cy="2706910"/>
          </a:xfrm>
          <a:prstGeom prst="rect">
            <a:avLst/>
          </a:prstGeom>
        </p:spPr>
      </p:pic>
      <p:pic>
        <p:nvPicPr>
          <p:cNvPr id="24" name="図 23" descr="白いシャツを着ている男性の顔&#10;&#10;自動的に生成された説明">
            <a:extLst>
              <a:ext uri="{FF2B5EF4-FFF2-40B4-BE49-F238E27FC236}">
                <a16:creationId xmlns:a16="http://schemas.microsoft.com/office/drawing/2014/main" id="{53FA4E4D-A8B3-5FDB-8F08-DEE973F8C7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61260" y="230696"/>
            <a:ext cx="4207891" cy="3518879"/>
          </a:xfrm>
          <a:prstGeom prst="rect">
            <a:avLst/>
          </a:prstGeom>
        </p:spPr>
      </p:pic>
      <p:sp>
        <p:nvSpPr>
          <p:cNvPr id="26" name="テキスト ボックス 25">
            <a:extLst>
              <a:ext uri="{FF2B5EF4-FFF2-40B4-BE49-F238E27FC236}">
                <a16:creationId xmlns:a16="http://schemas.microsoft.com/office/drawing/2014/main" id="{BEA5B43F-70C5-44A3-5622-6A2C01B346C1}"/>
              </a:ext>
            </a:extLst>
          </p:cNvPr>
          <p:cNvSpPr txBox="1"/>
          <p:nvPr/>
        </p:nvSpPr>
        <p:spPr>
          <a:xfrm>
            <a:off x="7957456" y="3316247"/>
            <a:ext cx="141381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1" i="0" u="none" strike="noStrike" kern="1200" cap="none" spc="0" normalizeH="0" baseline="0" noProof="0" dirty="0">
                <a:ln>
                  <a:noFill/>
                </a:ln>
                <a:solidFill>
                  <a:srgbClr val="FF0000"/>
                </a:solidFill>
                <a:effectLst/>
                <a:uLnTx/>
                <a:uFillTx/>
                <a:latin typeface="Neue Haas Grotesk Text Pro"/>
                <a:ea typeface="+mn-ea"/>
                <a:cs typeface="+mn-cs"/>
              </a:rPr>
              <a:t>宮城</a:t>
            </a:r>
          </a:p>
        </p:txBody>
      </p:sp>
      <p:cxnSp>
        <p:nvCxnSpPr>
          <p:cNvPr id="27" name="直線矢印コネクタ 26">
            <a:extLst>
              <a:ext uri="{FF2B5EF4-FFF2-40B4-BE49-F238E27FC236}">
                <a16:creationId xmlns:a16="http://schemas.microsoft.com/office/drawing/2014/main" id="{ABC61C10-06BA-020B-F211-E9482C1D7D62}"/>
              </a:ext>
            </a:extLst>
          </p:cNvPr>
          <p:cNvCxnSpPr>
            <a:cxnSpLocks/>
            <a:stCxn id="26" idx="1"/>
          </p:cNvCxnSpPr>
          <p:nvPr/>
        </p:nvCxnSpPr>
        <p:spPr>
          <a:xfrm flipH="1" flipV="1">
            <a:off x="7184571" y="3309647"/>
            <a:ext cx="772885" cy="3605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テキスト ボックス 27">
            <a:extLst>
              <a:ext uri="{FF2B5EF4-FFF2-40B4-BE49-F238E27FC236}">
                <a16:creationId xmlns:a16="http://schemas.microsoft.com/office/drawing/2014/main" id="{BE7509A7-F453-E132-D4C8-1F46B86DAD77}"/>
              </a:ext>
            </a:extLst>
          </p:cNvPr>
          <p:cNvSpPr txBox="1"/>
          <p:nvPr/>
        </p:nvSpPr>
        <p:spPr>
          <a:xfrm>
            <a:off x="5103431" y="5543792"/>
            <a:ext cx="16270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1" i="0" u="none" strike="noStrike" kern="1200" cap="none" spc="0" normalizeH="0" baseline="0" noProof="0" dirty="0">
                <a:ln>
                  <a:noFill/>
                </a:ln>
                <a:solidFill>
                  <a:srgbClr val="FF0000"/>
                </a:solidFill>
                <a:effectLst/>
                <a:uLnTx/>
                <a:uFillTx/>
                <a:latin typeface="Neue Haas Grotesk Text Pro"/>
                <a:ea typeface="+mn-ea"/>
                <a:cs typeface="+mn-cs"/>
              </a:rPr>
              <a:t>香川</a:t>
            </a:r>
          </a:p>
        </p:txBody>
      </p:sp>
      <p:sp>
        <p:nvSpPr>
          <p:cNvPr id="30" name="テキスト ボックス 29">
            <a:extLst>
              <a:ext uri="{FF2B5EF4-FFF2-40B4-BE49-F238E27FC236}">
                <a16:creationId xmlns:a16="http://schemas.microsoft.com/office/drawing/2014/main" id="{FC3F7286-AA35-87E2-8A6A-17108A210426}"/>
              </a:ext>
            </a:extLst>
          </p:cNvPr>
          <p:cNvSpPr txBox="1"/>
          <p:nvPr/>
        </p:nvSpPr>
        <p:spPr>
          <a:xfrm>
            <a:off x="7514728" y="4635574"/>
            <a:ext cx="165047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1" i="0" u="none" strike="noStrike" kern="1200" cap="none" spc="0" normalizeH="0" baseline="0" noProof="0" dirty="0">
                <a:ln>
                  <a:noFill/>
                </a:ln>
                <a:solidFill>
                  <a:srgbClr val="FF0000"/>
                </a:solidFill>
                <a:effectLst/>
                <a:uLnTx/>
                <a:uFillTx/>
                <a:latin typeface="Neue Haas Grotesk Text Pro"/>
                <a:ea typeface="+mn-ea"/>
                <a:cs typeface="+mn-cs"/>
              </a:rPr>
              <a:t>東京</a:t>
            </a:r>
          </a:p>
        </p:txBody>
      </p:sp>
      <p:cxnSp>
        <p:nvCxnSpPr>
          <p:cNvPr id="32" name="直線矢印コネクタ 31">
            <a:extLst>
              <a:ext uri="{FF2B5EF4-FFF2-40B4-BE49-F238E27FC236}">
                <a16:creationId xmlns:a16="http://schemas.microsoft.com/office/drawing/2014/main" id="{93346D05-C9AD-8E70-24EA-563363616640}"/>
              </a:ext>
            </a:extLst>
          </p:cNvPr>
          <p:cNvCxnSpPr>
            <a:cxnSpLocks/>
          </p:cNvCxnSpPr>
          <p:nvPr/>
        </p:nvCxnSpPr>
        <p:spPr>
          <a:xfrm>
            <a:off x="5952527" y="3305204"/>
            <a:ext cx="424543" cy="7184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線矢印コネクタ 33">
            <a:extLst>
              <a:ext uri="{FF2B5EF4-FFF2-40B4-BE49-F238E27FC236}">
                <a16:creationId xmlns:a16="http://schemas.microsoft.com/office/drawing/2014/main" id="{2D3DDB60-5FF1-FF6C-B62F-C70FEF701F8D}"/>
              </a:ext>
            </a:extLst>
          </p:cNvPr>
          <p:cNvCxnSpPr>
            <a:cxnSpLocks/>
          </p:cNvCxnSpPr>
          <p:nvPr/>
        </p:nvCxnSpPr>
        <p:spPr>
          <a:xfrm flipH="1" flipV="1">
            <a:off x="6738257" y="4223657"/>
            <a:ext cx="892628" cy="5551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直線矢印コネクタ 35">
            <a:extLst>
              <a:ext uri="{FF2B5EF4-FFF2-40B4-BE49-F238E27FC236}">
                <a16:creationId xmlns:a16="http://schemas.microsoft.com/office/drawing/2014/main" id="{2F761238-CCAC-2B7B-8D57-9C2DBA90C2AE}"/>
              </a:ext>
            </a:extLst>
          </p:cNvPr>
          <p:cNvCxnSpPr>
            <a:cxnSpLocks/>
          </p:cNvCxnSpPr>
          <p:nvPr/>
        </p:nvCxnSpPr>
        <p:spPr>
          <a:xfrm flipH="1" flipV="1">
            <a:off x="4908684" y="4998090"/>
            <a:ext cx="206829" cy="6208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テキスト ボックス 37">
            <a:extLst>
              <a:ext uri="{FF2B5EF4-FFF2-40B4-BE49-F238E27FC236}">
                <a16:creationId xmlns:a16="http://schemas.microsoft.com/office/drawing/2014/main" id="{005065FE-D95F-17CF-03F1-F1757B4C5DCD}"/>
              </a:ext>
            </a:extLst>
          </p:cNvPr>
          <p:cNvSpPr txBox="1"/>
          <p:nvPr/>
        </p:nvSpPr>
        <p:spPr>
          <a:xfrm>
            <a:off x="4976981" y="2672492"/>
            <a:ext cx="134899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dirty="0">
                <a:ln>
                  <a:noFill/>
                </a:ln>
                <a:solidFill>
                  <a:srgbClr val="FF0000"/>
                </a:solidFill>
                <a:effectLst/>
                <a:uLnTx/>
                <a:uFillTx/>
                <a:latin typeface="Neue Haas Grotesk Text Pro"/>
                <a:ea typeface="+mn-ea"/>
                <a:cs typeface="+mn-cs"/>
              </a:rPr>
              <a:t>新潟</a:t>
            </a:r>
          </a:p>
        </p:txBody>
      </p:sp>
      <p:sp>
        <p:nvSpPr>
          <p:cNvPr id="45" name="テキスト ボックス 44">
            <a:extLst>
              <a:ext uri="{FF2B5EF4-FFF2-40B4-BE49-F238E27FC236}">
                <a16:creationId xmlns:a16="http://schemas.microsoft.com/office/drawing/2014/main" id="{396075ED-80F2-B6AC-0AA2-29B50987BDCD}"/>
              </a:ext>
            </a:extLst>
          </p:cNvPr>
          <p:cNvSpPr txBox="1"/>
          <p:nvPr/>
        </p:nvSpPr>
        <p:spPr>
          <a:xfrm>
            <a:off x="9112365" y="3680961"/>
            <a:ext cx="187839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400" b="1" i="0" u="none" strike="noStrike" kern="1200" cap="none" spc="0" normalizeH="0" baseline="0" noProof="0" dirty="0">
                <a:ln>
                  <a:noFill/>
                </a:ln>
                <a:solidFill>
                  <a:srgbClr val="000000"/>
                </a:solidFill>
                <a:effectLst/>
                <a:uLnTx/>
                <a:uFillTx/>
                <a:latin typeface="Neue Haas Grotesk Text Pro"/>
                <a:ea typeface="+mn-ea"/>
                <a:cs typeface="+mn-cs"/>
              </a:rPr>
              <a:t>尾森</a:t>
            </a:r>
          </a:p>
        </p:txBody>
      </p:sp>
      <p:sp>
        <p:nvSpPr>
          <p:cNvPr id="46" name="テキスト ボックス 45">
            <a:extLst>
              <a:ext uri="{FF2B5EF4-FFF2-40B4-BE49-F238E27FC236}">
                <a16:creationId xmlns:a16="http://schemas.microsoft.com/office/drawing/2014/main" id="{41036123-D92F-D99A-0112-B618009B19CE}"/>
              </a:ext>
            </a:extLst>
          </p:cNvPr>
          <p:cNvSpPr txBox="1"/>
          <p:nvPr/>
        </p:nvSpPr>
        <p:spPr>
          <a:xfrm>
            <a:off x="10695219" y="605755"/>
            <a:ext cx="187839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400" b="1" i="0" u="none" strike="noStrike" kern="1200" cap="none" spc="0" normalizeH="0" baseline="0" noProof="0" dirty="0">
                <a:ln>
                  <a:noFill/>
                </a:ln>
                <a:solidFill>
                  <a:srgbClr val="000000"/>
                </a:solidFill>
                <a:effectLst/>
                <a:uLnTx/>
                <a:uFillTx/>
                <a:latin typeface="Neue Haas Grotesk Text Pro"/>
                <a:ea typeface="+mn-ea"/>
                <a:cs typeface="+mn-cs"/>
              </a:rPr>
              <a:t>浦島</a:t>
            </a:r>
          </a:p>
        </p:txBody>
      </p:sp>
      <p:sp>
        <p:nvSpPr>
          <p:cNvPr id="47" name="テキスト ボックス 46">
            <a:extLst>
              <a:ext uri="{FF2B5EF4-FFF2-40B4-BE49-F238E27FC236}">
                <a16:creationId xmlns:a16="http://schemas.microsoft.com/office/drawing/2014/main" id="{2966FBAE-2CA5-078C-0EF9-5825F919D891}"/>
              </a:ext>
            </a:extLst>
          </p:cNvPr>
          <p:cNvSpPr txBox="1"/>
          <p:nvPr/>
        </p:nvSpPr>
        <p:spPr>
          <a:xfrm>
            <a:off x="9859700" y="5798099"/>
            <a:ext cx="187839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400" b="1" i="0" u="none" strike="noStrike" kern="1200" cap="none" spc="0" normalizeH="0" baseline="0" noProof="0" dirty="0">
                <a:ln>
                  <a:noFill/>
                </a:ln>
                <a:solidFill>
                  <a:srgbClr val="000000"/>
                </a:solidFill>
                <a:effectLst/>
                <a:uLnTx/>
                <a:uFillTx/>
                <a:latin typeface="Neue Haas Grotesk Text Pro"/>
                <a:ea typeface="+mn-ea"/>
                <a:cs typeface="+mn-cs"/>
              </a:rPr>
              <a:t>慶保</a:t>
            </a:r>
          </a:p>
        </p:txBody>
      </p:sp>
      <p:sp>
        <p:nvSpPr>
          <p:cNvPr id="48" name="テキスト ボックス 47">
            <a:extLst>
              <a:ext uri="{FF2B5EF4-FFF2-40B4-BE49-F238E27FC236}">
                <a16:creationId xmlns:a16="http://schemas.microsoft.com/office/drawing/2014/main" id="{766151F1-3E71-69F8-2141-278671D85516}"/>
              </a:ext>
            </a:extLst>
          </p:cNvPr>
          <p:cNvSpPr txBox="1"/>
          <p:nvPr/>
        </p:nvSpPr>
        <p:spPr>
          <a:xfrm>
            <a:off x="4645199" y="1112307"/>
            <a:ext cx="187839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400" b="1" i="0" u="none" strike="noStrike" kern="1200" cap="none" spc="0" normalizeH="0" baseline="0" noProof="0" dirty="0">
                <a:ln>
                  <a:noFill/>
                </a:ln>
                <a:solidFill>
                  <a:srgbClr val="000000"/>
                </a:solidFill>
                <a:effectLst/>
                <a:uLnTx/>
                <a:uFillTx/>
                <a:latin typeface="Neue Haas Grotesk Text Pro"/>
                <a:ea typeface="+mn-ea"/>
                <a:cs typeface="+mn-cs"/>
              </a:rPr>
              <a:t>時田</a:t>
            </a:r>
          </a:p>
        </p:txBody>
      </p:sp>
      <p:sp>
        <p:nvSpPr>
          <p:cNvPr id="49" name="テキスト ボックス 48">
            <a:extLst>
              <a:ext uri="{FF2B5EF4-FFF2-40B4-BE49-F238E27FC236}">
                <a16:creationId xmlns:a16="http://schemas.microsoft.com/office/drawing/2014/main" id="{BB56CCDA-D07F-5468-A781-9D8C870D486E}"/>
              </a:ext>
            </a:extLst>
          </p:cNvPr>
          <p:cNvSpPr txBox="1"/>
          <p:nvPr/>
        </p:nvSpPr>
        <p:spPr>
          <a:xfrm>
            <a:off x="1615324" y="5697792"/>
            <a:ext cx="187839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400" b="1" i="0" u="none" strike="noStrike" kern="1200" cap="none" spc="0" normalizeH="0" baseline="0" noProof="0" dirty="0">
                <a:ln>
                  <a:noFill/>
                </a:ln>
                <a:solidFill>
                  <a:srgbClr val="000000"/>
                </a:solidFill>
                <a:effectLst/>
                <a:uLnTx/>
                <a:uFillTx/>
                <a:latin typeface="Neue Haas Grotesk Text Pro"/>
                <a:ea typeface="+mn-ea"/>
                <a:cs typeface="+mn-cs"/>
              </a:rPr>
              <a:t>山本</a:t>
            </a:r>
          </a:p>
        </p:txBody>
      </p:sp>
      <p:sp>
        <p:nvSpPr>
          <p:cNvPr id="50" name="テキスト ボックス 49">
            <a:extLst>
              <a:ext uri="{FF2B5EF4-FFF2-40B4-BE49-F238E27FC236}">
                <a16:creationId xmlns:a16="http://schemas.microsoft.com/office/drawing/2014/main" id="{0027FB74-9BC7-EC48-888F-B15B114D47AE}"/>
              </a:ext>
            </a:extLst>
          </p:cNvPr>
          <p:cNvSpPr txBox="1"/>
          <p:nvPr/>
        </p:nvSpPr>
        <p:spPr>
          <a:xfrm>
            <a:off x="1220633" y="3680962"/>
            <a:ext cx="187839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400" b="1" i="0" u="none" strike="noStrike" kern="1200" cap="none" spc="0" normalizeH="0" baseline="0" noProof="0" dirty="0">
                <a:ln>
                  <a:noFill/>
                </a:ln>
                <a:solidFill>
                  <a:srgbClr val="000000"/>
                </a:solidFill>
                <a:effectLst/>
                <a:uLnTx/>
                <a:uFillTx/>
                <a:latin typeface="Neue Haas Grotesk Text Pro"/>
                <a:ea typeface="+mn-ea"/>
                <a:cs typeface="+mn-cs"/>
              </a:rPr>
              <a:t>戸松</a:t>
            </a:r>
          </a:p>
        </p:txBody>
      </p:sp>
    </p:spTree>
    <p:extLst>
      <p:ext uri="{BB962C8B-B14F-4D97-AF65-F5344CB8AC3E}">
        <p14:creationId xmlns:p14="http://schemas.microsoft.com/office/powerpoint/2010/main" val="2537026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useBgFill="1">
        <p:nvSpPr>
          <p:cNvPr id="33" name="Rectangle 32">
            <a:extLst>
              <a:ext uri="{FF2B5EF4-FFF2-40B4-BE49-F238E27FC236}">
                <a16:creationId xmlns:a16="http://schemas.microsoft.com/office/drawing/2014/main" id="{B5BF1194-D1CF-B102-3201-D71A59724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pic>
        <p:nvPicPr>
          <p:cNvPr id="5" name="Picture 4">
            <a:extLst>
              <a:ext uri="{FF2B5EF4-FFF2-40B4-BE49-F238E27FC236}">
                <a16:creationId xmlns:a16="http://schemas.microsoft.com/office/drawing/2014/main" id="{74425974-CD67-D06C-B962-1AEF8485DB12}"/>
              </a:ext>
            </a:extLst>
          </p:cNvPr>
          <p:cNvPicPr>
            <a:picLocks noChangeAspect="1"/>
          </p:cNvPicPr>
          <p:nvPr/>
        </p:nvPicPr>
        <p:blipFill rotWithShape="1">
          <a:blip r:embed="rId3"/>
          <a:srcRect t="5511" b="8828"/>
          <a:stretch/>
        </p:blipFill>
        <p:spPr>
          <a:xfrm>
            <a:off x="253766" y="264160"/>
            <a:ext cx="11287571" cy="5535560"/>
          </a:xfrm>
          <a:custGeom>
            <a:avLst/>
            <a:gdLst/>
            <a:ahLst/>
            <a:cxnLst/>
            <a:rect l="l" t="t" r="r" b="b"/>
            <a:pathLst>
              <a:path w="11083206" h="5435337">
                <a:moveTo>
                  <a:pt x="0" y="0"/>
                </a:moveTo>
                <a:lnTo>
                  <a:pt x="11083206" y="0"/>
                </a:lnTo>
                <a:lnTo>
                  <a:pt x="5168524" y="4641089"/>
                </a:lnTo>
                <a:lnTo>
                  <a:pt x="5085316" y="4703074"/>
                </a:lnTo>
                <a:cubicBezTo>
                  <a:pt x="4435761" y="5161781"/>
                  <a:pt x="3691447" y="5401005"/>
                  <a:pt x="2944961" y="5431897"/>
                </a:cubicBezTo>
                <a:cubicBezTo>
                  <a:pt x="2867202" y="5435115"/>
                  <a:pt x="2789419" y="5436072"/>
                  <a:pt x="2711718" y="5434782"/>
                </a:cubicBezTo>
                <a:cubicBezTo>
                  <a:pt x="1764730" y="5419051"/>
                  <a:pt x="829783" y="5069425"/>
                  <a:pt x="96317" y="4408720"/>
                </a:cubicBezTo>
                <a:lnTo>
                  <a:pt x="0" y="4317535"/>
                </a:lnTo>
                <a:close/>
              </a:path>
            </a:pathLst>
          </a:custGeom>
        </p:spPr>
      </p:pic>
      <p:sp>
        <p:nvSpPr>
          <p:cNvPr id="3" name="コンテンツ プレースホルダー 2">
            <a:extLst>
              <a:ext uri="{FF2B5EF4-FFF2-40B4-BE49-F238E27FC236}">
                <a16:creationId xmlns:a16="http://schemas.microsoft.com/office/drawing/2014/main" id="{C899893B-611D-9B87-BDDC-636E93B0CB4C}"/>
              </a:ext>
            </a:extLst>
          </p:cNvPr>
          <p:cNvSpPr>
            <a:spLocks noGrp="1"/>
          </p:cNvSpPr>
          <p:nvPr>
            <p:ph idx="4294967295"/>
          </p:nvPr>
        </p:nvSpPr>
        <p:spPr>
          <a:xfrm>
            <a:off x="1273409" y="1643001"/>
            <a:ext cx="10664825" cy="4817307"/>
          </a:xfrm>
        </p:spPr>
        <p:txBody>
          <a:bodyPr>
            <a:normAutofit fontScale="85000" lnSpcReduction="20000"/>
            <a:scene3d>
              <a:camera prst="orthographicFront"/>
              <a:lightRig rig="threePt" dir="t"/>
            </a:scene3d>
            <a:sp3d extrusionH="57150">
              <a:bevelT h="25400" prst="softRound"/>
            </a:sp3d>
          </a:bodyPr>
          <a:lstStyle/>
          <a:p>
            <a:pPr marL="0" indent="0">
              <a:buNone/>
            </a:pPr>
            <a:r>
              <a:rPr lang="ja-JP" altLang="en-US" sz="2800" b="1" dirty="0">
                <a:solidFill>
                  <a:schemeClr val="bg1"/>
                </a:solidFill>
                <a:effectLst>
                  <a:glow rad="228600">
                    <a:schemeClr val="bg1">
                      <a:lumMod val="75000"/>
                      <a:alpha val="40000"/>
                    </a:schemeClr>
                  </a:glow>
                  <a:outerShdw blurRad="419100" dist="38100" dir="2700000" algn="tl">
                    <a:schemeClr val="accent1">
                      <a:lumMod val="50000"/>
                    </a:schemeClr>
                  </a:outerShdw>
                </a:effectLst>
                <a:latin typeface="HG創英ﾌﾟﾚｾﾞﾝｽEB" panose="02020809000000000000" pitchFamily="17" charset="-128"/>
                <a:ea typeface="HG創英ﾌﾟﾚｾﾞﾝｽEB" panose="02020809000000000000" pitchFamily="17" charset="-128"/>
              </a:rPr>
              <a:t>ウェビナー講師の冨原講師・矢澤講師、</a:t>
            </a:r>
            <a:endParaRPr lang="en-US" altLang="ja-JP" sz="2800" b="1" dirty="0">
              <a:solidFill>
                <a:schemeClr val="bg1"/>
              </a:solidFill>
              <a:effectLst>
                <a:glow rad="228600">
                  <a:schemeClr val="bg1">
                    <a:lumMod val="75000"/>
                    <a:alpha val="40000"/>
                  </a:schemeClr>
                </a:glow>
                <a:outerShdw blurRad="419100" dist="38100" dir="2700000" algn="tl">
                  <a:schemeClr val="accent1">
                    <a:lumMod val="50000"/>
                  </a:schemeClr>
                </a:outerShdw>
              </a:effectLst>
              <a:latin typeface="HG創英ﾌﾟﾚｾﾞﾝｽEB" panose="02020809000000000000" pitchFamily="17" charset="-128"/>
              <a:ea typeface="HG創英ﾌﾟﾚｾﾞﾝｽEB" panose="02020809000000000000" pitchFamily="17" charset="-128"/>
            </a:endParaRPr>
          </a:p>
          <a:p>
            <a:pPr marL="0" indent="0">
              <a:buNone/>
            </a:pPr>
            <a:r>
              <a:rPr lang="en-US" altLang="ja-JP" sz="2800" b="1" dirty="0">
                <a:solidFill>
                  <a:schemeClr val="bg1"/>
                </a:solidFill>
                <a:effectLst>
                  <a:glow rad="228600">
                    <a:schemeClr val="bg1">
                      <a:lumMod val="75000"/>
                      <a:alpha val="40000"/>
                    </a:schemeClr>
                  </a:glow>
                  <a:outerShdw blurRad="419100" dist="38100" dir="2700000" algn="tl">
                    <a:schemeClr val="accent1">
                      <a:lumMod val="50000"/>
                    </a:schemeClr>
                  </a:outerShdw>
                </a:effectLst>
                <a:latin typeface="HG創英ﾌﾟﾚｾﾞﾝｽEB" panose="02020809000000000000" pitchFamily="17" charset="-128"/>
                <a:ea typeface="HG創英ﾌﾟﾚｾﾞﾝｽEB" panose="02020809000000000000" pitchFamily="17" charset="-128"/>
              </a:rPr>
              <a:t>E</a:t>
            </a:r>
            <a:r>
              <a:rPr lang="ja-JP" altLang="en-US" sz="2800" b="1" dirty="0">
                <a:solidFill>
                  <a:schemeClr val="bg1"/>
                </a:solidFill>
                <a:effectLst>
                  <a:glow rad="228600">
                    <a:schemeClr val="bg1">
                      <a:lumMod val="75000"/>
                      <a:alpha val="40000"/>
                    </a:schemeClr>
                  </a:glow>
                  <a:outerShdw blurRad="419100" dist="38100" dir="2700000" algn="tl">
                    <a:schemeClr val="accent1">
                      <a:lumMod val="50000"/>
                    </a:schemeClr>
                  </a:outerShdw>
                </a:effectLst>
                <a:latin typeface="HG創英ﾌﾟﾚｾﾞﾝｽEB" panose="02020809000000000000" pitchFamily="17" charset="-128"/>
                <a:ea typeface="HG創英ﾌﾟﾚｾﾞﾝｽEB" panose="02020809000000000000" pitchFamily="17" charset="-128"/>
              </a:rPr>
              <a:t>クラス講師の一戸講師、</a:t>
            </a:r>
          </a:p>
          <a:p>
            <a:pPr marL="0" indent="0">
              <a:buNone/>
            </a:pPr>
            <a:r>
              <a:rPr lang="en-US" altLang="ja-JP" sz="2800" b="1" dirty="0">
                <a:solidFill>
                  <a:schemeClr val="bg1"/>
                </a:solidFill>
                <a:effectLst>
                  <a:glow rad="228600">
                    <a:schemeClr val="bg1">
                      <a:lumMod val="75000"/>
                      <a:alpha val="40000"/>
                    </a:schemeClr>
                  </a:glow>
                  <a:outerShdw blurRad="419100" dist="38100" dir="2700000" algn="tl">
                    <a:schemeClr val="accent1">
                      <a:lumMod val="50000"/>
                    </a:schemeClr>
                  </a:outerShdw>
                </a:effectLst>
                <a:latin typeface="HG創英ﾌﾟﾚｾﾞﾝｽEB" panose="02020809000000000000" pitchFamily="17" charset="-128"/>
                <a:ea typeface="HG創英ﾌﾟﾚｾﾞﾝｽEB" panose="02020809000000000000" pitchFamily="17" charset="-128"/>
              </a:rPr>
              <a:t>SE</a:t>
            </a:r>
            <a:r>
              <a:rPr lang="ja-JP" altLang="en-US" sz="2800" b="1" dirty="0">
                <a:solidFill>
                  <a:schemeClr val="bg1"/>
                </a:solidFill>
                <a:effectLst>
                  <a:glow rad="228600">
                    <a:schemeClr val="bg1">
                      <a:lumMod val="75000"/>
                      <a:alpha val="40000"/>
                    </a:schemeClr>
                  </a:glow>
                  <a:outerShdw blurRad="419100" dist="38100" dir="2700000" algn="tl">
                    <a:schemeClr val="accent1">
                      <a:lumMod val="50000"/>
                    </a:schemeClr>
                  </a:outerShdw>
                </a:effectLst>
                <a:latin typeface="HG創英ﾌﾟﾚｾﾞﾝｽEB" panose="02020809000000000000" pitchFamily="17" charset="-128"/>
                <a:ea typeface="HG創英ﾌﾟﾚｾﾞﾝｽEB" panose="02020809000000000000" pitchFamily="17" charset="-128"/>
              </a:rPr>
              <a:t>プラス事務局の皆様、一緒に学習したクラスの方々、</a:t>
            </a:r>
          </a:p>
          <a:p>
            <a:pPr marL="0" indent="0">
              <a:buNone/>
            </a:pPr>
            <a:r>
              <a:rPr lang="ja-JP" altLang="en-US" sz="2800" b="1" dirty="0">
                <a:solidFill>
                  <a:schemeClr val="bg1"/>
                </a:solidFill>
                <a:effectLst>
                  <a:glow rad="228600">
                    <a:schemeClr val="bg1">
                      <a:lumMod val="75000"/>
                      <a:alpha val="40000"/>
                    </a:schemeClr>
                  </a:glow>
                  <a:outerShdw blurRad="419100" dist="38100" dir="2700000" algn="tl">
                    <a:schemeClr val="accent1">
                      <a:lumMod val="50000"/>
                    </a:schemeClr>
                  </a:outerShdw>
                </a:effectLst>
                <a:latin typeface="HG創英ﾌﾟﾚｾﾞﾝｽEB" panose="02020809000000000000" pitchFamily="17" charset="-128"/>
                <a:ea typeface="HG創英ﾌﾟﾚｾﾞﾝｽEB" panose="02020809000000000000" pitchFamily="17" charset="-128"/>
              </a:rPr>
              <a:t>研修に参加させてくださった</a:t>
            </a:r>
          </a:p>
          <a:p>
            <a:pPr marL="0" indent="0">
              <a:buNone/>
            </a:pPr>
            <a:r>
              <a:rPr lang="ja-JP" altLang="en-US" sz="2800" b="1" dirty="0">
                <a:solidFill>
                  <a:schemeClr val="bg1"/>
                </a:solidFill>
                <a:effectLst>
                  <a:glow rad="228600">
                    <a:schemeClr val="bg1">
                      <a:lumMod val="75000"/>
                      <a:alpha val="40000"/>
                    </a:schemeClr>
                  </a:glow>
                  <a:outerShdw blurRad="419100" dist="38100" dir="2700000" algn="tl">
                    <a:schemeClr val="accent1">
                      <a:lumMod val="50000"/>
                    </a:schemeClr>
                  </a:outerShdw>
                </a:effectLst>
                <a:latin typeface="HG創英ﾌﾟﾚｾﾞﾝｽEB" panose="02020809000000000000" pitchFamily="17" charset="-128"/>
                <a:ea typeface="HG創英ﾌﾟﾚｾﾞﾝｽEB" panose="02020809000000000000" pitchFamily="17" charset="-128"/>
              </a:rPr>
              <a:t>株式会社</a:t>
            </a:r>
            <a:r>
              <a:rPr lang="en-US" altLang="ja-JP" sz="2800" b="1" dirty="0">
                <a:solidFill>
                  <a:schemeClr val="bg1"/>
                </a:solidFill>
                <a:effectLst>
                  <a:glow rad="228600">
                    <a:schemeClr val="bg1">
                      <a:lumMod val="75000"/>
                      <a:alpha val="40000"/>
                    </a:schemeClr>
                  </a:glow>
                  <a:outerShdw blurRad="419100" dist="38100" dir="2700000" algn="tl">
                    <a:schemeClr val="accent1">
                      <a:lumMod val="50000"/>
                    </a:schemeClr>
                  </a:outerShdw>
                </a:effectLst>
                <a:latin typeface="HG創英ﾌﾟﾚｾﾞﾝｽEB" panose="02020809000000000000" pitchFamily="17" charset="-128"/>
                <a:ea typeface="HG創英ﾌﾟﾚｾﾞﾝｽEB" panose="02020809000000000000" pitchFamily="17" charset="-128"/>
              </a:rPr>
              <a:t>K</a:t>
            </a:r>
            <a:r>
              <a:rPr lang="ja-JP" altLang="en-US" sz="2800" b="1" dirty="0">
                <a:solidFill>
                  <a:schemeClr val="bg1"/>
                </a:solidFill>
                <a:effectLst>
                  <a:glow rad="228600">
                    <a:schemeClr val="bg1">
                      <a:lumMod val="75000"/>
                      <a:alpha val="40000"/>
                    </a:schemeClr>
                  </a:glow>
                  <a:outerShdw blurRad="419100" dist="38100" dir="2700000" algn="tl">
                    <a:schemeClr val="accent1">
                      <a:lumMod val="50000"/>
                    </a:schemeClr>
                  </a:outerShdw>
                </a:effectLst>
                <a:latin typeface="HG創英ﾌﾟﾚｾﾞﾝｽEB" panose="02020809000000000000" pitchFamily="17" charset="-128"/>
                <a:ea typeface="HG創英ﾌﾟﾚｾﾞﾝｽEB" panose="02020809000000000000" pitchFamily="17" charset="-128"/>
              </a:rPr>
              <a:t>・システムソリューション、</a:t>
            </a:r>
            <a:endParaRPr lang="en-US" altLang="ja-JP" sz="2800" b="1" dirty="0">
              <a:solidFill>
                <a:schemeClr val="bg1"/>
              </a:solidFill>
              <a:effectLst>
                <a:glow rad="228600">
                  <a:schemeClr val="bg1">
                    <a:lumMod val="75000"/>
                    <a:alpha val="40000"/>
                  </a:schemeClr>
                </a:glow>
                <a:outerShdw blurRad="419100" dist="38100" dir="2700000" algn="tl">
                  <a:schemeClr val="accent1">
                    <a:lumMod val="50000"/>
                  </a:schemeClr>
                </a:outerShdw>
              </a:effectLst>
              <a:latin typeface="HG創英ﾌﾟﾚｾﾞﾝｽEB" panose="02020809000000000000" pitchFamily="17" charset="-128"/>
              <a:ea typeface="HG創英ﾌﾟﾚｾﾞﾝｽEB" panose="02020809000000000000" pitchFamily="17" charset="-128"/>
            </a:endParaRPr>
          </a:p>
          <a:p>
            <a:pPr marL="0" indent="0">
              <a:buNone/>
            </a:pPr>
            <a:r>
              <a:rPr lang="ja-JP" altLang="en-US" sz="2800" b="1" dirty="0">
                <a:solidFill>
                  <a:schemeClr val="bg1"/>
                </a:solidFill>
                <a:effectLst>
                  <a:glow rad="228600">
                    <a:schemeClr val="bg1">
                      <a:lumMod val="75000"/>
                      <a:alpha val="40000"/>
                    </a:schemeClr>
                  </a:glow>
                  <a:outerShdw blurRad="419100" dist="38100" dir="2700000" algn="tl">
                    <a:schemeClr val="accent1">
                      <a:lumMod val="50000"/>
                    </a:schemeClr>
                  </a:outerShdw>
                </a:effectLst>
                <a:latin typeface="HG創英ﾌﾟﾚｾﾞﾝｽEB" panose="02020809000000000000" pitchFamily="17" charset="-128"/>
                <a:ea typeface="HG創英ﾌﾟﾚｾﾞﾝｽEB" panose="02020809000000000000" pitchFamily="17" charset="-128"/>
              </a:rPr>
              <a:t>株式会社ティー・エス・シー、</a:t>
            </a:r>
          </a:p>
          <a:p>
            <a:pPr marL="0" indent="0">
              <a:buNone/>
            </a:pPr>
            <a:r>
              <a:rPr lang="ja-JP" altLang="en-US" sz="2800" b="1" dirty="0">
                <a:solidFill>
                  <a:schemeClr val="bg1"/>
                </a:solidFill>
                <a:effectLst>
                  <a:glow rad="228600">
                    <a:schemeClr val="bg1">
                      <a:lumMod val="75000"/>
                      <a:alpha val="40000"/>
                    </a:schemeClr>
                  </a:glow>
                  <a:outerShdw blurRad="419100" dist="38100" dir="2700000" algn="tl">
                    <a:schemeClr val="accent1">
                      <a:lumMod val="50000"/>
                    </a:schemeClr>
                  </a:outerShdw>
                </a:effectLst>
                <a:latin typeface="HG創英ﾌﾟﾚｾﾞﾝｽEB" panose="02020809000000000000" pitchFamily="17" charset="-128"/>
                <a:ea typeface="HG創英ﾌﾟﾚｾﾞﾝｽEB" panose="02020809000000000000" pitchFamily="17" charset="-128"/>
              </a:rPr>
              <a:t>株式会社イテラソリューションズ、</a:t>
            </a:r>
            <a:endParaRPr lang="en-US" altLang="ja-JP" sz="2800" b="1" dirty="0">
              <a:solidFill>
                <a:schemeClr val="bg1"/>
              </a:solidFill>
              <a:effectLst>
                <a:glow rad="228600">
                  <a:schemeClr val="bg1">
                    <a:lumMod val="75000"/>
                    <a:alpha val="40000"/>
                  </a:schemeClr>
                </a:glow>
                <a:outerShdw blurRad="419100" dist="38100" dir="2700000" algn="tl">
                  <a:schemeClr val="accent1">
                    <a:lumMod val="50000"/>
                  </a:schemeClr>
                </a:outerShdw>
              </a:effectLst>
              <a:latin typeface="HG創英ﾌﾟﾚｾﾞﾝｽEB" panose="02020809000000000000" pitchFamily="17" charset="-128"/>
              <a:ea typeface="HG創英ﾌﾟﾚｾﾞﾝｽEB" panose="02020809000000000000" pitchFamily="17" charset="-128"/>
            </a:endParaRPr>
          </a:p>
          <a:p>
            <a:pPr marL="0" indent="0">
              <a:buNone/>
            </a:pPr>
            <a:r>
              <a:rPr lang="ja-JP" altLang="en-US" sz="2800" b="1" dirty="0">
                <a:solidFill>
                  <a:schemeClr val="bg1"/>
                </a:solidFill>
                <a:effectLst>
                  <a:glow rad="228600">
                    <a:schemeClr val="bg1">
                      <a:lumMod val="75000"/>
                      <a:alpha val="40000"/>
                    </a:schemeClr>
                  </a:glow>
                  <a:outerShdw blurRad="419100" dist="38100" dir="2700000" algn="tl">
                    <a:schemeClr val="accent1">
                      <a:lumMod val="50000"/>
                    </a:schemeClr>
                  </a:outerShdw>
                </a:effectLst>
                <a:latin typeface="HG創英ﾌﾟﾚｾﾞﾝｽEB" panose="02020809000000000000" pitchFamily="17" charset="-128"/>
                <a:ea typeface="HG創英ﾌﾟﾚｾﾞﾝｽEB" panose="02020809000000000000" pitchFamily="17" charset="-128"/>
              </a:rPr>
              <a:t>株式会社エヌ・テイ・エス、</a:t>
            </a:r>
          </a:p>
          <a:p>
            <a:pPr marL="0" indent="0">
              <a:buNone/>
            </a:pPr>
            <a:r>
              <a:rPr lang="ja-JP" altLang="en-US" sz="2800" b="1" dirty="0">
                <a:solidFill>
                  <a:schemeClr val="bg1"/>
                </a:solidFill>
                <a:effectLst>
                  <a:glow rad="228600">
                    <a:schemeClr val="bg1">
                      <a:lumMod val="75000"/>
                      <a:alpha val="40000"/>
                    </a:schemeClr>
                  </a:glow>
                  <a:outerShdw blurRad="419100" dist="38100" dir="2700000" algn="tl">
                    <a:schemeClr val="accent1">
                      <a:lumMod val="50000"/>
                    </a:schemeClr>
                  </a:outerShdw>
                </a:effectLst>
                <a:latin typeface="HG創英ﾌﾟﾚｾﾞﾝｽEB" panose="02020809000000000000" pitchFamily="17" charset="-128"/>
                <a:ea typeface="HG創英ﾌﾟﾚｾﾞﾝｽEB" panose="02020809000000000000" pitchFamily="17" charset="-128"/>
              </a:rPr>
              <a:t>株式会社ハウズ・プランの</a:t>
            </a:r>
            <a:r>
              <a:rPr lang="ja-JP" altLang="en-US" sz="4000" b="1" dirty="0">
                <a:solidFill>
                  <a:schemeClr val="bg1"/>
                </a:solidFill>
                <a:effectLst>
                  <a:glow rad="228600">
                    <a:schemeClr val="bg1">
                      <a:lumMod val="75000"/>
                      <a:alpha val="40000"/>
                    </a:schemeClr>
                  </a:glow>
                  <a:outerShdw blurRad="419100" dist="38100" dir="2700000" algn="tl">
                    <a:schemeClr val="accent1">
                      <a:lumMod val="50000"/>
                    </a:schemeClr>
                  </a:outerShdw>
                </a:effectLst>
                <a:latin typeface="HG創英ﾌﾟﾚｾﾞﾝｽEB" panose="02020809000000000000" pitchFamily="17" charset="-128"/>
                <a:ea typeface="HG創英ﾌﾟﾚｾﾞﾝｽEB" panose="02020809000000000000" pitchFamily="17" charset="-128"/>
              </a:rPr>
              <a:t>皆様に御礼申し上げます</a:t>
            </a:r>
            <a:endParaRPr kumimoji="1" lang="ja-JP" altLang="en-US" sz="4000" b="1" dirty="0">
              <a:solidFill>
                <a:schemeClr val="bg1"/>
              </a:solidFill>
              <a:effectLst>
                <a:glow rad="228600">
                  <a:schemeClr val="bg1">
                    <a:lumMod val="75000"/>
                    <a:alpha val="40000"/>
                  </a:schemeClr>
                </a:glow>
                <a:outerShdw blurRad="419100" dist="38100" dir="2700000" algn="tl">
                  <a:schemeClr val="accent1">
                    <a:lumMod val="50000"/>
                  </a:schemeClr>
                </a:outerShdw>
              </a:effectLst>
              <a:latin typeface="HG創英ﾌﾟﾚｾﾞﾝｽEB" panose="02020809000000000000" pitchFamily="17" charset="-128"/>
              <a:ea typeface="HG創英ﾌﾟﾚｾﾞﾝｽEB" panose="02020809000000000000" pitchFamily="17" charset="-128"/>
            </a:endParaRPr>
          </a:p>
          <a:p>
            <a:endParaRPr kumimoji="1" lang="ja-JP" altLang="en-US" sz="2800" b="1" dirty="0">
              <a:solidFill>
                <a:schemeClr val="bg1">
                  <a:lumMod val="95000"/>
                </a:schemeClr>
              </a:solidFill>
              <a:effectLst>
                <a:glow rad="228600">
                  <a:schemeClr val="bg1">
                    <a:lumMod val="75000"/>
                    <a:alpha val="40000"/>
                  </a:schemeClr>
                </a:glow>
                <a:outerShdw blurRad="419100" dist="38100" dir="2700000" algn="tl">
                  <a:schemeClr val="accent1">
                    <a:lumMod val="50000"/>
                  </a:schemeClr>
                </a:outerShdw>
              </a:effectLst>
              <a:latin typeface="HG創英ﾌﾟﾚｾﾞﾝｽEB" panose="02020809000000000000" pitchFamily="17" charset="-128"/>
              <a:ea typeface="HG創英ﾌﾟﾚｾﾞﾝｽEB" panose="02020809000000000000" pitchFamily="17" charset="-128"/>
            </a:endParaRPr>
          </a:p>
        </p:txBody>
      </p:sp>
      <p:sp>
        <p:nvSpPr>
          <p:cNvPr id="2" name="タイトル 1">
            <a:extLst>
              <a:ext uri="{FF2B5EF4-FFF2-40B4-BE49-F238E27FC236}">
                <a16:creationId xmlns:a16="http://schemas.microsoft.com/office/drawing/2014/main" id="{F063E299-3774-B02A-73B6-F0A2D5C46B43}"/>
              </a:ext>
            </a:extLst>
          </p:cNvPr>
          <p:cNvSpPr>
            <a:spLocks noGrp="1"/>
          </p:cNvSpPr>
          <p:nvPr>
            <p:ph type="title"/>
          </p:nvPr>
        </p:nvSpPr>
        <p:spPr>
          <a:xfrm>
            <a:off x="489856" y="253967"/>
            <a:ext cx="1993565" cy="991342"/>
          </a:xfrm>
        </p:spPr>
        <p:txBody>
          <a:bodyPr vert="horz" lIns="91440" tIns="45720" rIns="91440" bIns="45720" rtlCol="0" anchor="b">
            <a:normAutofit/>
          </a:bodyPr>
          <a:lstStyle/>
          <a:p>
            <a:pPr algn="r"/>
            <a:r>
              <a:rPr kumimoji="1" lang="ja-JP" altLang="en-US" sz="4800" dirty="0"/>
              <a:t>謝辞</a:t>
            </a:r>
            <a:endParaRPr kumimoji="1" lang="en-US" altLang="ja-JP" sz="4800" dirty="0"/>
          </a:p>
        </p:txBody>
      </p:sp>
    </p:spTree>
    <p:extLst>
      <p:ext uri="{BB962C8B-B14F-4D97-AF65-F5344CB8AC3E}">
        <p14:creationId xmlns:p14="http://schemas.microsoft.com/office/powerpoint/2010/main" val="4221689634"/>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字幕 3">
            <a:extLst>
              <a:ext uri="{FF2B5EF4-FFF2-40B4-BE49-F238E27FC236}">
                <a16:creationId xmlns:a16="http://schemas.microsoft.com/office/drawing/2014/main" id="{369A95CA-8E58-1078-1A78-17C277A9E61D}"/>
              </a:ext>
            </a:extLst>
          </p:cNvPr>
          <p:cNvSpPr txBox="1">
            <a:spLocks noGrp="1"/>
          </p:cNvSpPr>
          <p:nvPr>
            <p:ph type="subTitle" idx="1"/>
          </p:nvPr>
        </p:nvSpPr>
        <p:spPr>
          <a:xfrm>
            <a:off x="234176" y="1209583"/>
            <a:ext cx="5096107" cy="3143553"/>
          </a:xfrm>
          <a:prstGeom prst="rect">
            <a:avLst/>
          </a:prstGeom>
          <a:noFill/>
        </p:spPr>
        <p:txBody>
          <a:bodyPr wrap="square" rtlCol="0">
            <a:spAutoFit/>
          </a:bodyPr>
          <a:lstStyle/>
          <a:p>
            <a:r>
              <a:rPr lang="en-US" altLang="ja-JP" b="0" i="0" dirty="0">
                <a:solidFill>
                  <a:schemeClr val="tx1">
                    <a:lumMod val="95000"/>
                    <a:lumOff val="5000"/>
                  </a:schemeClr>
                </a:solidFill>
                <a:effectLst/>
                <a:latin typeface="+mn-ea"/>
              </a:rPr>
              <a:t> </a:t>
            </a:r>
            <a:r>
              <a:rPr lang="ja-JP" altLang="en-US" sz="1600" b="0" i="0" dirty="0">
                <a:solidFill>
                  <a:schemeClr val="tx1">
                    <a:lumMod val="95000"/>
                    <a:lumOff val="5000"/>
                  </a:schemeClr>
                </a:solidFill>
                <a:effectLst/>
                <a:latin typeface="+mn-ea"/>
              </a:rPr>
              <a:t>・主張している人の画像</a:t>
            </a:r>
            <a:endParaRPr lang="en-US" altLang="ja-JP" sz="1600" b="0" i="0" dirty="0">
              <a:solidFill>
                <a:schemeClr val="tx1">
                  <a:lumMod val="95000"/>
                  <a:lumOff val="5000"/>
                </a:schemeClr>
              </a:solidFill>
              <a:effectLst/>
              <a:latin typeface="+mn-ea"/>
            </a:endParaRPr>
          </a:p>
          <a:p>
            <a:r>
              <a:rPr lang="ja-JP" altLang="en-US" sz="1600" dirty="0">
                <a:hlinkClick r:id="rId3"/>
              </a:rPr>
              <a:t>青年の主張 </a:t>
            </a:r>
            <a:r>
              <a:rPr lang="en-US" altLang="ja-JP" sz="1600" dirty="0">
                <a:hlinkClick r:id="rId3"/>
              </a:rPr>
              <a:t>– Career </a:t>
            </a:r>
            <a:r>
              <a:rPr lang="en-US" altLang="ja-JP" sz="1600" dirty="0" err="1">
                <a:hlinkClick r:id="rId3"/>
              </a:rPr>
              <a:t>Enjin</a:t>
            </a:r>
            <a:r>
              <a:rPr lang="ja-JP" altLang="en-US" sz="1600" dirty="0">
                <a:hlinkClick r:id="rId3"/>
              </a:rPr>
              <a:t>［キャリアエンジン］ </a:t>
            </a:r>
            <a:r>
              <a:rPr lang="en-US" altLang="ja-JP" sz="1600" dirty="0">
                <a:hlinkClick r:id="rId3"/>
              </a:rPr>
              <a:t>(career-enjin.co.jp)</a:t>
            </a:r>
            <a:endParaRPr lang="en-US" altLang="ja-JP" sz="1600" dirty="0"/>
          </a:p>
          <a:p>
            <a:r>
              <a:rPr lang="ja-JP" altLang="en-US" sz="1600" dirty="0">
                <a:solidFill>
                  <a:schemeClr val="tx1">
                    <a:lumMod val="95000"/>
                    <a:lumOff val="5000"/>
                  </a:schemeClr>
                </a:solidFill>
                <a:latin typeface="+mn-ea"/>
              </a:rPr>
              <a:t>・シークレットキャラ</a:t>
            </a:r>
            <a:endParaRPr lang="en-US" altLang="ja-JP" sz="1600" dirty="0">
              <a:solidFill>
                <a:schemeClr val="tx1">
                  <a:lumMod val="95000"/>
                  <a:lumOff val="5000"/>
                </a:schemeClr>
              </a:solidFill>
              <a:latin typeface="+mn-ea"/>
            </a:endParaRPr>
          </a:p>
          <a:p>
            <a:r>
              <a:rPr lang="en-US" altLang="ja-JP" sz="1600" b="0" i="0" dirty="0">
                <a:solidFill>
                  <a:srgbClr val="1D1C1D"/>
                </a:solidFill>
                <a:effectLst/>
                <a:highlight>
                  <a:srgbClr val="F8F8F8"/>
                </a:highlight>
                <a:latin typeface="NotoSansJP"/>
              </a:rPr>
              <a:t>Voiced by </a:t>
            </a:r>
            <a:r>
              <a:rPr lang="en-US" altLang="ja-JP" sz="1600" b="0" i="0" u="none" strike="noStrike" dirty="0">
                <a:effectLst/>
                <a:highlight>
                  <a:srgbClr val="F8F8F8"/>
                </a:highlight>
                <a:latin typeface="NotoSansJP"/>
                <a:hlinkClick r:id="rId4"/>
              </a:rPr>
              <a:t>https://CoeFont.cloud</a:t>
            </a:r>
            <a:endParaRPr lang="en-US" altLang="ja-JP" sz="1600" b="0" i="0" dirty="0">
              <a:solidFill>
                <a:schemeClr val="tx1">
                  <a:lumMod val="95000"/>
                  <a:lumOff val="5000"/>
                </a:schemeClr>
              </a:solidFill>
              <a:effectLst/>
              <a:latin typeface="+mn-ea"/>
            </a:endParaRPr>
          </a:p>
          <a:p>
            <a:r>
              <a:rPr lang="ja-JP" altLang="en-US" sz="1600" b="0" i="0" dirty="0">
                <a:solidFill>
                  <a:schemeClr val="tx1">
                    <a:lumMod val="95000"/>
                    <a:lumOff val="5000"/>
                  </a:schemeClr>
                </a:solidFill>
                <a:effectLst/>
                <a:latin typeface="+mn-ea"/>
              </a:rPr>
              <a:t>・</a:t>
            </a:r>
            <a:r>
              <a:rPr lang="en-US" altLang="ja-JP" sz="1600" b="0" i="0" dirty="0">
                <a:solidFill>
                  <a:schemeClr val="tx1">
                    <a:lumMod val="95000"/>
                    <a:lumOff val="5000"/>
                  </a:schemeClr>
                </a:solidFill>
                <a:effectLst/>
                <a:latin typeface="+mn-ea"/>
              </a:rPr>
              <a:t>VOICEVOX</a:t>
            </a:r>
            <a:r>
              <a:rPr lang="en-US" altLang="ja-JP" sz="1600" b="0" i="0" dirty="0">
                <a:solidFill>
                  <a:schemeClr val="tx1">
                    <a:lumMod val="95000"/>
                    <a:lumOff val="5000"/>
                  </a:schemeClr>
                </a:solidFill>
                <a:effectLst/>
                <a:highlight>
                  <a:srgbClr val="FFFFFF"/>
                </a:highlight>
                <a:latin typeface="+mn-ea"/>
              </a:rPr>
              <a:t>:</a:t>
            </a:r>
            <a:r>
              <a:rPr lang="ja-JP" altLang="en-US" sz="1600" b="0" i="0" dirty="0">
                <a:solidFill>
                  <a:schemeClr val="tx1">
                    <a:lumMod val="95000"/>
                    <a:lumOff val="5000"/>
                  </a:schemeClr>
                </a:solidFill>
                <a:effectLst/>
                <a:highlight>
                  <a:srgbClr val="FFFFFF"/>
                </a:highlight>
                <a:latin typeface="+mn-ea"/>
              </a:rPr>
              <a:t>ずんだもん、</a:t>
            </a:r>
            <a:r>
              <a:rPr lang="ja-JP" altLang="en-US" sz="1600" b="0" i="0" dirty="0">
                <a:effectLst/>
                <a:highlight>
                  <a:srgbClr val="FFFFFF"/>
                </a:highlight>
                <a:latin typeface="+mn-ea"/>
              </a:rPr>
              <a:t>春日部つむぎ、</a:t>
            </a:r>
            <a:r>
              <a:rPr lang="ja-JP" altLang="en-US" sz="1600" b="0" i="0" dirty="0">
                <a:effectLst/>
                <a:latin typeface="+mn-ea"/>
              </a:rPr>
              <a:t>満別花丸</a:t>
            </a:r>
            <a:endParaRPr lang="en-US" altLang="ja-JP" sz="1600" b="0" i="0" dirty="0">
              <a:solidFill>
                <a:schemeClr val="tx1">
                  <a:lumMod val="95000"/>
                  <a:lumOff val="5000"/>
                </a:schemeClr>
              </a:solidFill>
              <a:effectLst/>
              <a:highlight>
                <a:srgbClr val="FFFFFF"/>
              </a:highlight>
              <a:latin typeface="+mn-ea"/>
            </a:endParaRPr>
          </a:p>
          <a:p>
            <a:r>
              <a:rPr lang="en-US" altLang="ja-JP" sz="1600" dirty="0">
                <a:solidFill>
                  <a:srgbClr val="7F7F7F"/>
                </a:solidFill>
                <a:latin typeface="+mn-ea"/>
                <a:hlinkClick r:id="rId5">
                  <a:extLst>
                    <a:ext uri="{A12FA001-AC4F-418D-AE19-62706E023703}">
                      <ahyp:hlinkClr xmlns:ahyp="http://schemas.microsoft.com/office/drawing/2018/hyperlinkcolor" val="tx"/>
                    </a:ext>
                  </a:extLst>
                </a:hlinkClick>
              </a:rPr>
              <a:t>VOICEVOX | </a:t>
            </a:r>
            <a:r>
              <a:rPr lang="ja-JP" altLang="en-US" sz="1600" dirty="0">
                <a:solidFill>
                  <a:srgbClr val="7F7F7F"/>
                </a:solidFill>
                <a:latin typeface="+mn-ea"/>
                <a:hlinkClick r:id="rId5">
                  <a:extLst>
                    <a:ext uri="{A12FA001-AC4F-418D-AE19-62706E023703}">
                      <ahyp:hlinkClr xmlns:ahyp="http://schemas.microsoft.com/office/drawing/2018/hyperlinkcolor" val="tx"/>
                    </a:ext>
                  </a:extLst>
                </a:hlinkClick>
              </a:rPr>
              <a:t>無料のテキスト読み上げ・歌声合成ソフトウェア </a:t>
            </a:r>
            <a:r>
              <a:rPr lang="en-US" altLang="ja-JP" sz="1600" dirty="0">
                <a:solidFill>
                  <a:schemeClr val="tx1">
                    <a:lumMod val="95000"/>
                    <a:lumOff val="5000"/>
                  </a:schemeClr>
                </a:solidFill>
                <a:latin typeface="+mn-ea"/>
                <a:hlinkClick r:id="rId5">
                  <a:extLst>
                    <a:ext uri="{A12FA001-AC4F-418D-AE19-62706E023703}">
                      <ahyp:hlinkClr xmlns:ahyp="http://schemas.microsoft.com/office/drawing/2018/hyperlinkcolor" val="tx"/>
                    </a:ext>
                  </a:extLst>
                </a:hlinkClick>
              </a:rPr>
              <a:t>(hiroshiba.jp)</a:t>
            </a:r>
            <a:endParaRPr lang="en-US" altLang="ja-JP" sz="1600" dirty="0">
              <a:solidFill>
                <a:schemeClr val="tx1">
                  <a:lumMod val="95000"/>
                  <a:lumOff val="5000"/>
                </a:schemeClr>
              </a:solidFill>
              <a:latin typeface="+mn-ea"/>
            </a:endParaRPr>
          </a:p>
        </p:txBody>
      </p:sp>
      <p:sp>
        <p:nvSpPr>
          <p:cNvPr id="7" name="テキスト ボックス 6">
            <a:extLst>
              <a:ext uri="{FF2B5EF4-FFF2-40B4-BE49-F238E27FC236}">
                <a16:creationId xmlns:a16="http://schemas.microsoft.com/office/drawing/2014/main" id="{0AE600F6-1995-6400-3C8A-FE80E4CD0B92}"/>
              </a:ext>
            </a:extLst>
          </p:cNvPr>
          <p:cNvSpPr txBox="1"/>
          <p:nvPr/>
        </p:nvSpPr>
        <p:spPr>
          <a:xfrm>
            <a:off x="718457" y="302693"/>
            <a:ext cx="3951514" cy="707886"/>
          </a:xfrm>
          <a:prstGeom prst="rect">
            <a:avLst/>
          </a:prstGeom>
          <a:noFill/>
        </p:spPr>
        <p:txBody>
          <a:bodyPr wrap="square" rtlCol="0">
            <a:spAutoFit/>
          </a:bodyPr>
          <a:lstStyle/>
          <a:p>
            <a:r>
              <a:rPr kumimoji="1" lang="ja-JP" altLang="en-US" sz="4000" dirty="0"/>
              <a:t>引用元</a:t>
            </a:r>
          </a:p>
        </p:txBody>
      </p:sp>
      <p:sp>
        <p:nvSpPr>
          <p:cNvPr id="9" name="テキスト ボックス 8">
            <a:extLst>
              <a:ext uri="{FF2B5EF4-FFF2-40B4-BE49-F238E27FC236}">
                <a16:creationId xmlns:a16="http://schemas.microsoft.com/office/drawing/2014/main" id="{3EB5EC8F-4AF2-B4FC-40D1-71E97EA0D34D}"/>
              </a:ext>
            </a:extLst>
          </p:cNvPr>
          <p:cNvSpPr txBox="1"/>
          <p:nvPr/>
        </p:nvSpPr>
        <p:spPr>
          <a:xfrm>
            <a:off x="6325987" y="1209583"/>
            <a:ext cx="4935682" cy="3785652"/>
          </a:xfrm>
          <a:prstGeom prst="rect">
            <a:avLst/>
          </a:prstGeom>
          <a:noFill/>
        </p:spPr>
        <p:txBody>
          <a:bodyPr wrap="square" rtlCol="0">
            <a:spAutoFit/>
          </a:bodyPr>
          <a:lstStyle/>
          <a:p>
            <a:r>
              <a:rPr lang="ja-JP" altLang="en-US" sz="1600" dirty="0"/>
              <a:t>・仕事が忙しい人の画像（上）</a:t>
            </a:r>
            <a:endParaRPr lang="en-US" altLang="ja-JP" sz="1600" dirty="0"/>
          </a:p>
          <a:p>
            <a:r>
              <a:rPr lang="ja-JP" altLang="en-US" sz="1600" dirty="0">
                <a:hlinkClick r:id="rId6"/>
              </a:rPr>
              <a:t>忙しいサラリーマン　パソコン作業イラスト </a:t>
            </a:r>
            <a:r>
              <a:rPr lang="en-US" altLang="ja-JP" sz="1600" dirty="0">
                <a:hlinkClick r:id="rId6"/>
              </a:rPr>
              <a:t>- No: 23807401</a:t>
            </a:r>
            <a:r>
              <a:rPr lang="ja-JP" altLang="en-US" sz="1600" dirty="0">
                <a:hlinkClick r:id="rId6"/>
              </a:rPr>
              <a:t>｜無料イラスト・フリー素材なら「イラスト</a:t>
            </a:r>
            <a:r>
              <a:rPr lang="en-US" altLang="ja-JP" sz="1600" dirty="0">
                <a:hlinkClick r:id="rId6"/>
              </a:rPr>
              <a:t>AC</a:t>
            </a:r>
            <a:r>
              <a:rPr lang="ja-JP" altLang="en-US" sz="1600" dirty="0">
                <a:hlinkClick r:id="rId6"/>
              </a:rPr>
              <a:t>」 </a:t>
            </a:r>
            <a:r>
              <a:rPr lang="en-US" altLang="ja-JP" sz="1600" dirty="0">
                <a:hlinkClick r:id="rId6"/>
              </a:rPr>
              <a:t>(ac-illust.com)</a:t>
            </a:r>
            <a:endParaRPr lang="en-US" altLang="ja-JP" sz="1600" dirty="0"/>
          </a:p>
          <a:p>
            <a:endParaRPr kumimoji="1" lang="en-US" altLang="ja-JP" sz="1600" dirty="0">
              <a:solidFill>
                <a:schemeClr val="tx1">
                  <a:lumMod val="95000"/>
                  <a:lumOff val="5000"/>
                </a:schemeClr>
              </a:solidFill>
              <a:latin typeface="+mn-ea"/>
            </a:endParaRPr>
          </a:p>
          <a:p>
            <a:r>
              <a:rPr kumimoji="1" lang="ja-JP" altLang="en-US" sz="1600" dirty="0">
                <a:solidFill>
                  <a:schemeClr val="tx1">
                    <a:lumMod val="95000"/>
                    <a:lumOff val="5000"/>
                  </a:schemeClr>
                </a:solidFill>
                <a:latin typeface="+mn-ea"/>
              </a:rPr>
              <a:t>・仕事が忙しい人の画像（下）</a:t>
            </a:r>
            <a:endParaRPr kumimoji="1" lang="en-US" altLang="ja-JP" sz="1600" dirty="0">
              <a:solidFill>
                <a:schemeClr val="tx1">
                  <a:lumMod val="95000"/>
                  <a:lumOff val="5000"/>
                </a:schemeClr>
              </a:solidFill>
              <a:latin typeface="+mn-ea"/>
            </a:endParaRPr>
          </a:p>
          <a:p>
            <a:r>
              <a:rPr lang="ja-JP" altLang="en-US" sz="1600" dirty="0">
                <a:hlinkClick r:id="rId7"/>
              </a:rPr>
              <a:t>ネットトラブルイラスト｜無料イラスト・フリー素材なら「イラスト</a:t>
            </a:r>
            <a:r>
              <a:rPr lang="en-US" altLang="ja-JP" sz="1600" dirty="0">
                <a:hlinkClick r:id="rId7"/>
              </a:rPr>
              <a:t>AC</a:t>
            </a:r>
            <a:r>
              <a:rPr lang="ja-JP" altLang="en-US" sz="1600" dirty="0">
                <a:hlinkClick r:id="rId7"/>
              </a:rPr>
              <a:t>」 </a:t>
            </a:r>
            <a:r>
              <a:rPr lang="en-US" altLang="ja-JP" sz="1600" dirty="0">
                <a:hlinkClick r:id="rId7"/>
              </a:rPr>
              <a:t>(ac-illust.com)</a:t>
            </a:r>
            <a:endParaRPr lang="en-US" altLang="ja-JP" sz="1600" dirty="0"/>
          </a:p>
          <a:p>
            <a:endParaRPr lang="en-US" altLang="ja-JP" sz="1600" dirty="0">
              <a:solidFill>
                <a:schemeClr val="tx1">
                  <a:lumMod val="95000"/>
                  <a:lumOff val="5000"/>
                </a:schemeClr>
              </a:solidFill>
              <a:latin typeface="+mn-ea"/>
            </a:endParaRPr>
          </a:p>
          <a:p>
            <a:r>
              <a:rPr kumimoji="1" lang="ja-JP" altLang="en-US" sz="1600" dirty="0">
                <a:solidFill>
                  <a:schemeClr val="tx1">
                    <a:lumMod val="95000"/>
                    <a:lumOff val="5000"/>
                  </a:schemeClr>
                </a:solidFill>
                <a:latin typeface="+mn-ea"/>
              </a:rPr>
              <a:t>・ペンギンの画像</a:t>
            </a:r>
            <a:endParaRPr kumimoji="1" lang="en-US" altLang="ja-JP" sz="1600" dirty="0">
              <a:solidFill>
                <a:schemeClr val="tx1">
                  <a:lumMod val="95000"/>
                  <a:lumOff val="5000"/>
                </a:schemeClr>
              </a:solidFill>
              <a:latin typeface="+mn-ea"/>
            </a:endParaRPr>
          </a:p>
          <a:p>
            <a:r>
              <a:rPr lang="ja-JP" altLang="en-US" sz="1600" dirty="0">
                <a:hlinkClick r:id="rId8"/>
              </a:rPr>
              <a:t>生活習慣病の原因イラスト｜無料イラスト・フリー素材なら「イラスト</a:t>
            </a:r>
            <a:r>
              <a:rPr lang="en-US" altLang="ja-JP" sz="1600" dirty="0">
                <a:hlinkClick r:id="rId8"/>
              </a:rPr>
              <a:t>AC</a:t>
            </a:r>
            <a:r>
              <a:rPr lang="ja-JP" altLang="en-US" sz="1600" dirty="0">
                <a:hlinkClick r:id="rId8"/>
              </a:rPr>
              <a:t>」 </a:t>
            </a:r>
            <a:r>
              <a:rPr lang="en-US" altLang="ja-JP" sz="1600" dirty="0">
                <a:hlinkClick r:id="rId8"/>
              </a:rPr>
              <a:t>(ac-illust.com)</a:t>
            </a:r>
            <a:endParaRPr lang="en-US" altLang="ja-JP" sz="1600" dirty="0"/>
          </a:p>
          <a:p>
            <a:endParaRPr kumimoji="1" lang="en-US" altLang="ja-JP" sz="1600" dirty="0">
              <a:solidFill>
                <a:schemeClr val="tx1">
                  <a:lumMod val="95000"/>
                  <a:lumOff val="5000"/>
                </a:schemeClr>
              </a:solidFill>
              <a:latin typeface="+mn-ea"/>
            </a:endParaRPr>
          </a:p>
          <a:p>
            <a:endParaRPr kumimoji="1" lang="en-US" altLang="ja-JP" sz="1600" dirty="0">
              <a:solidFill>
                <a:schemeClr val="tx1">
                  <a:lumMod val="95000"/>
                  <a:lumOff val="5000"/>
                </a:schemeClr>
              </a:solidFill>
              <a:latin typeface="+mn-ea"/>
            </a:endParaRPr>
          </a:p>
          <a:p>
            <a:endParaRPr kumimoji="1" lang="en-US" altLang="ja-JP" sz="1600" dirty="0">
              <a:solidFill>
                <a:schemeClr val="tx1">
                  <a:lumMod val="95000"/>
                  <a:lumOff val="5000"/>
                </a:schemeClr>
              </a:solidFill>
              <a:latin typeface="+mn-ea"/>
            </a:endParaRPr>
          </a:p>
        </p:txBody>
      </p:sp>
    </p:spTree>
    <p:extLst>
      <p:ext uri="{BB962C8B-B14F-4D97-AF65-F5344CB8AC3E}">
        <p14:creationId xmlns:p14="http://schemas.microsoft.com/office/powerpoint/2010/main" val="3916350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57F3D7C-9AA4-F812-7268-8C01D44CAF17}"/>
              </a:ext>
            </a:extLst>
          </p:cNvPr>
          <p:cNvSpPr txBox="1"/>
          <p:nvPr/>
        </p:nvSpPr>
        <p:spPr>
          <a:xfrm>
            <a:off x="1" y="-460"/>
            <a:ext cx="2971800" cy="923330"/>
          </a:xfrm>
          <a:prstGeom prst="rect">
            <a:avLst/>
          </a:prstGeom>
          <a:noFill/>
        </p:spPr>
        <p:txBody>
          <a:bodyPr wrap="square" rtlCol="0">
            <a:spAutoFit/>
          </a:bodyPr>
          <a:lstStyle/>
          <a:p>
            <a:r>
              <a:rPr kumimoji="1" lang="ja-JP" altLang="en-US" sz="5400" dirty="0"/>
              <a:t>音声一覧</a:t>
            </a:r>
          </a:p>
        </p:txBody>
      </p:sp>
      <p:pic>
        <p:nvPicPr>
          <p:cNvPr id="4" name="goukaku1">
            <a:hlinkClick r:id="" action="ppaction://media"/>
            <a:extLst>
              <a:ext uri="{FF2B5EF4-FFF2-40B4-BE49-F238E27FC236}">
                <a16:creationId xmlns:a16="http://schemas.microsoft.com/office/drawing/2014/main" id="{FC84AE17-1530-6C0D-5F96-A087C83EC5FA}"/>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61912" y="1193488"/>
            <a:ext cx="487363" cy="487363"/>
          </a:xfrm>
          <a:prstGeom prst="rect">
            <a:avLst/>
          </a:prstGeom>
        </p:spPr>
      </p:pic>
      <p:pic>
        <p:nvPicPr>
          <p:cNvPr id="6" name="goukaku2">
            <a:hlinkClick r:id="" action="ppaction://media"/>
            <a:extLst>
              <a:ext uri="{FF2B5EF4-FFF2-40B4-BE49-F238E27FC236}">
                <a16:creationId xmlns:a16="http://schemas.microsoft.com/office/drawing/2014/main" id="{13BCACA4-3498-E9D1-0558-844681715782}"/>
              </a:ext>
            </a:extLst>
          </p:cNvPr>
          <p:cNvPicPr>
            <a:picLocks noChangeAspect="1"/>
          </p:cNvPicPr>
          <p:nvPr>
            <a:audioFile r:link="rId4"/>
            <p:extLst>
              <p:ext uri="{DAA4B4D4-6D71-4841-9C94-3DE7FCFB9230}">
                <p14:media xmlns:p14="http://schemas.microsoft.com/office/powerpoint/2010/main" r:embed="rId3"/>
              </p:ext>
            </p:extLst>
          </p:nvPr>
        </p:nvPicPr>
        <p:blipFill>
          <a:blip r:embed="rId18"/>
          <a:stretch>
            <a:fillRect/>
          </a:stretch>
        </p:blipFill>
        <p:spPr>
          <a:xfrm>
            <a:off x="61911" y="1951469"/>
            <a:ext cx="487363" cy="487363"/>
          </a:xfrm>
          <a:prstGeom prst="rect">
            <a:avLst/>
          </a:prstGeom>
        </p:spPr>
      </p:pic>
      <p:pic>
        <p:nvPicPr>
          <p:cNvPr id="13" name="図 12" descr="おもちゃ, レゴ が含まれている画像&#10;&#10;自動的に生成された説明">
            <a:extLst>
              <a:ext uri="{FF2B5EF4-FFF2-40B4-BE49-F238E27FC236}">
                <a16:creationId xmlns:a16="http://schemas.microsoft.com/office/drawing/2014/main" id="{3E38B775-9D44-0100-15AF-D9D60E4EB519}"/>
              </a:ext>
            </a:extLst>
          </p:cNvPr>
          <p:cNvPicPr>
            <a:picLocks noChangeAspect="1"/>
          </p:cNvPicPr>
          <p:nvPr/>
        </p:nvPicPr>
        <p:blipFill rotWithShape="1">
          <a:blip r:embed="rId19" cstate="email">
            <a:extLst>
              <a:ext uri="{BEBA8EAE-BF5A-486C-A8C5-ECC9F3942E4B}">
                <a14:imgProps xmlns:a14="http://schemas.microsoft.com/office/drawing/2010/main">
                  <a14:imgLayer r:embed="rId20">
                    <a14:imgEffect>
                      <a14:backgroundRemoval t="4688" b="90039" l="17005" r="90609">
                        <a14:foregroundMark x1="43909" y1="26563" x2="47208" y2="30273"/>
                        <a14:foregroundMark x1="48731" y1="25195" x2="54569" y2="33398"/>
                        <a14:foregroundMark x1="56091" y1="24023" x2="45939" y2="25977"/>
                        <a14:foregroundMark x1="47208" y1="4688" x2="45939" y2="10352"/>
                        <a14:foregroundMark x1="49746" y1="35352" x2="45178" y2="55469"/>
                        <a14:foregroundMark x1="43909" y1="40430" x2="42893" y2="45117"/>
                        <a14:foregroundMark x1="30964" y1="33203" x2="34010" y2="43945"/>
                        <a14:foregroundMark x1="32379" y1="44456" x2="32995" y2="47656"/>
                        <a14:foregroundMark x1="31980" y1="42383" x2="32364" y2="44377"/>
                        <a14:foregroundMark x1="41878" y1="41211" x2="36041" y2="45117"/>
                        <a14:foregroundMark x1="55076" y1="35742" x2="68782" y2="43750"/>
                        <a14:foregroundMark x1="57868" y1="35742" x2="67766" y2="45703"/>
                        <a14:foregroundMark x1="67766" y1="45703" x2="69289" y2="46094"/>
                        <a14:foregroundMark x1="67766" y1="47656" x2="72335" y2="59375"/>
                        <a14:foregroundMark x1="72335" y1="59375" x2="73350" y2="60547"/>
                        <a14:foregroundMark x1="72335" y1="46484" x2="63452" y2="55859"/>
                        <a14:foregroundMark x1="60660" y1="55664" x2="50000" y2="55469"/>
                        <a14:foregroundMark x1="58629" y1="37109" x2="69036" y2="43945"/>
                        <a14:foregroundMark x1="69036" y1="43945" x2="69036" y2="43945"/>
                        <a14:foregroundMark x1="60152" y1="34961" x2="67005" y2="40234"/>
                        <a14:foregroundMark x1="58883" y1="34766" x2="64467" y2="37695"/>
                        <a14:foregroundMark x1="31726" y1="32031" x2="30203" y2="33594"/>
                        <a14:foregroundMark x1="32487" y1="31055" x2="28426" y2="32031"/>
                        <a14:foregroundMark x1="31218" y1="30273" x2="29695" y2="29883"/>
                        <a14:foregroundMark x1="35329" y1="19336" x2="35025" y2="19531"/>
                        <a14:foregroundMark x1="35939" y1="18945" x2="35329" y2="19336"/>
                        <a14:foregroundMark x1="36243" y1="18750" x2="35939" y2="18945"/>
                        <a14:foregroundMark x1="38071" y1="17578" x2="36243" y2="18750"/>
                        <a14:foregroundMark x1="51523" y1="50000" x2="53553" y2="53320"/>
                        <a14:foregroundMark x1="40355" y1="49609" x2="41371" y2="54102"/>
                        <a14:foregroundMark x1="38579" y1="47266" x2="43909" y2="52344"/>
                        <a14:foregroundMark x1="54061" y1="31445" x2="52284" y2="37695"/>
                        <a14:foregroundMark x1="38071" y1="38867" x2="42132" y2="34180"/>
                        <a14:foregroundMark x1="39086" y1="36133" x2="37310" y2="38281"/>
                        <a14:foregroundMark x1="38325" y1="35742" x2="39848" y2="33594"/>
                        <a14:foregroundMark x1="57868" y1="41992" x2="55584" y2="45508"/>
                        <a14:foregroundMark x1="54822" y1="51563" x2="55076" y2="53125"/>
                        <a14:foregroundMark x1="62944" y1="35742" x2="66244" y2="37500"/>
                        <a14:foregroundMark x1="64975" y1="35742" x2="65736" y2="36719"/>
                        <a14:foregroundMark x1="62437" y1="42383" x2="60914" y2="42383"/>
                        <a14:backgroundMark x1="35787" y1="39648" x2="36041" y2="38281"/>
                        <a14:backgroundMark x1="34518" y1="40430" x2="35787" y2="39258"/>
                        <a14:backgroundMark x1="61394" y1="73264" x2="61675" y2="73242"/>
                        <a14:backgroundMark x1="33249" y1="74023" x2="33249" y2="74023"/>
                        <a14:backgroundMark x1="46447" y1="72461" x2="46447" y2="72461"/>
                        <a14:backgroundMark x1="61168" y1="72656" x2="61168" y2="72656"/>
                        <a14:backgroundMark x1="61675" y1="72070" x2="61675" y2="72070"/>
                        <a14:backgroundMark x1="60660" y1="72461" x2="60660" y2="72461"/>
                        <a14:backgroundMark x1="61929" y1="73047" x2="61929" y2="73047"/>
                        <a14:backgroundMark x1="61168" y1="72461" x2="61168" y2="73828"/>
                        <a14:backgroundMark x1="61929" y1="72070" x2="61929" y2="72070"/>
                        <a14:backgroundMark x1="61675" y1="72656" x2="61168" y2="73438"/>
                        <a14:backgroundMark x1="61168" y1="73438" x2="61168" y2="73438"/>
                        <a14:backgroundMark x1="61675" y1="73047" x2="61675" y2="73047"/>
                        <a14:backgroundMark x1="63452" y1="73242" x2="62183" y2="72656"/>
                        <a14:backgroundMark x1="60914" y1="72461" x2="60914" y2="72461"/>
                        <a14:backgroundMark x1="46447" y1="73047" x2="46447" y2="73047"/>
                        <a14:backgroundMark x1="46447" y1="71680" x2="46447" y2="71680"/>
                        <a14:backgroundMark x1="35025" y1="19922" x2="35025" y2="19922"/>
                        <a14:backgroundMark x1="35533" y1="19531" x2="35533" y2="19531"/>
                        <a14:backgroundMark x1="35787" y1="19531" x2="35787" y2="19531"/>
                        <a14:backgroundMark x1="35787" y1="19336" x2="35787" y2="19336"/>
                        <a14:backgroundMark x1="35787" y1="18945" x2="35787" y2="18945"/>
                        <a14:backgroundMark x1="36294" y1="18750" x2="36294" y2="18750"/>
                        <a14:backgroundMark x1="35533" y1="19727" x2="35533" y2="19727"/>
                        <a14:backgroundMark x1="35533" y1="19336" x2="35533" y2="19336"/>
                        <a14:backgroundMark x1="35025" y1="19922" x2="35025" y2="19922"/>
                        <a14:backgroundMark x1="47208" y1="71680" x2="47208" y2="73047"/>
                        <a14:backgroundMark x1="33249" y1="73242" x2="33249" y2="74609"/>
                        <a14:backgroundMark x1="61421" y1="71680" x2="61421" y2="73047"/>
                        <a14:backgroundMark x1="56853" y1="72461" x2="49239" y2="73633"/>
                        <a14:backgroundMark x1="45939" y1="73438" x2="37056" y2="72266"/>
                        <a14:backgroundMark x1="37056" y1="72266" x2="36802" y2="72266"/>
                      </a14:backgroundRemoval>
                    </a14:imgEffect>
                  </a14:imgLayer>
                </a14:imgProps>
              </a:ext>
              <a:ext uri="{28A0092B-C50C-407E-A947-70E740481C1C}">
                <a14:useLocalDpi xmlns:a14="http://schemas.microsoft.com/office/drawing/2010/main"/>
              </a:ext>
            </a:extLst>
          </a:blip>
          <a:srcRect l="7940" t="1669" r="1" b="18499"/>
          <a:stretch/>
        </p:blipFill>
        <p:spPr>
          <a:xfrm>
            <a:off x="1460809" y="4282068"/>
            <a:ext cx="2807529" cy="2575932"/>
          </a:xfrm>
          <a:prstGeom prst="rect">
            <a:avLst/>
          </a:prstGeom>
        </p:spPr>
      </p:pic>
      <p:sp>
        <p:nvSpPr>
          <p:cNvPr id="14" name="テキスト ボックス 13">
            <a:extLst>
              <a:ext uri="{FF2B5EF4-FFF2-40B4-BE49-F238E27FC236}">
                <a16:creationId xmlns:a16="http://schemas.microsoft.com/office/drawing/2014/main" id="{6875AE4F-0D14-2976-B4E2-8E1580C9D72F}"/>
              </a:ext>
            </a:extLst>
          </p:cNvPr>
          <p:cNvSpPr txBox="1"/>
          <p:nvPr/>
        </p:nvSpPr>
        <p:spPr>
          <a:xfrm>
            <a:off x="663498" y="1307435"/>
            <a:ext cx="4616606" cy="369332"/>
          </a:xfrm>
          <a:prstGeom prst="rect">
            <a:avLst/>
          </a:prstGeom>
          <a:noFill/>
        </p:spPr>
        <p:txBody>
          <a:bodyPr wrap="square" rtlCol="0">
            <a:spAutoFit/>
          </a:bodyPr>
          <a:lstStyle/>
          <a:p>
            <a:r>
              <a:rPr kumimoji="1" lang="ja-JP" altLang="en-US" dirty="0"/>
              <a:t>やればできるじゃん。僕も鼻が高いのだっ。</a:t>
            </a:r>
          </a:p>
        </p:txBody>
      </p:sp>
      <p:sp>
        <p:nvSpPr>
          <p:cNvPr id="15" name="テキスト ボックス 14">
            <a:extLst>
              <a:ext uri="{FF2B5EF4-FFF2-40B4-BE49-F238E27FC236}">
                <a16:creationId xmlns:a16="http://schemas.microsoft.com/office/drawing/2014/main" id="{F82A1E4B-978C-F5EA-57E0-CB0392FB5CD9}"/>
              </a:ext>
            </a:extLst>
          </p:cNvPr>
          <p:cNvSpPr txBox="1"/>
          <p:nvPr/>
        </p:nvSpPr>
        <p:spPr>
          <a:xfrm>
            <a:off x="612464" y="2037136"/>
            <a:ext cx="4438186" cy="646331"/>
          </a:xfrm>
          <a:prstGeom prst="rect">
            <a:avLst/>
          </a:prstGeom>
          <a:noFill/>
        </p:spPr>
        <p:txBody>
          <a:bodyPr wrap="square" rtlCol="0">
            <a:spAutoFit/>
          </a:bodyPr>
          <a:lstStyle/>
          <a:p>
            <a:r>
              <a:rPr kumimoji="1" lang="ja-JP" altLang="en-US" dirty="0"/>
              <a:t>へへへへ。この調子で健康になるのだ。</a:t>
            </a:r>
          </a:p>
          <a:p>
            <a:endParaRPr kumimoji="1" lang="ja-JP" altLang="en-US" dirty="0"/>
          </a:p>
        </p:txBody>
      </p:sp>
      <p:sp>
        <p:nvSpPr>
          <p:cNvPr id="16" name="テキスト ボックス 15">
            <a:extLst>
              <a:ext uri="{FF2B5EF4-FFF2-40B4-BE49-F238E27FC236}">
                <a16:creationId xmlns:a16="http://schemas.microsoft.com/office/drawing/2014/main" id="{B0C9C8FA-5A02-8C72-02DD-2EBC4AB3746D}"/>
              </a:ext>
            </a:extLst>
          </p:cNvPr>
          <p:cNvSpPr txBox="1"/>
          <p:nvPr/>
        </p:nvSpPr>
        <p:spPr>
          <a:xfrm>
            <a:off x="663497" y="2770645"/>
            <a:ext cx="5146287" cy="923330"/>
          </a:xfrm>
          <a:prstGeom prst="rect">
            <a:avLst/>
          </a:prstGeom>
          <a:noFill/>
        </p:spPr>
        <p:txBody>
          <a:bodyPr wrap="square" rtlCol="0">
            <a:spAutoFit/>
          </a:bodyPr>
          <a:lstStyle/>
          <a:p>
            <a:r>
              <a:rPr kumimoji="1" lang="ja-JP" altLang="en-US" dirty="0"/>
              <a:t>おいおい、だめじゃねーか。ちゃんとえだまめくったか？。</a:t>
            </a:r>
          </a:p>
          <a:p>
            <a:endParaRPr kumimoji="1" lang="ja-JP" altLang="en-US" dirty="0"/>
          </a:p>
        </p:txBody>
      </p:sp>
      <p:sp>
        <p:nvSpPr>
          <p:cNvPr id="17" name="テキスト ボックス 16">
            <a:extLst>
              <a:ext uri="{FF2B5EF4-FFF2-40B4-BE49-F238E27FC236}">
                <a16:creationId xmlns:a16="http://schemas.microsoft.com/office/drawing/2014/main" id="{F414524D-F3AB-A5C8-B388-0DCDC53D2183}"/>
              </a:ext>
            </a:extLst>
          </p:cNvPr>
          <p:cNvSpPr txBox="1"/>
          <p:nvPr/>
        </p:nvSpPr>
        <p:spPr>
          <a:xfrm>
            <a:off x="663498" y="3546036"/>
            <a:ext cx="3914078" cy="646331"/>
          </a:xfrm>
          <a:prstGeom prst="rect">
            <a:avLst/>
          </a:prstGeom>
          <a:noFill/>
        </p:spPr>
        <p:txBody>
          <a:bodyPr wrap="square" rtlCol="0">
            <a:spAutoFit/>
          </a:bodyPr>
          <a:lstStyle/>
          <a:p>
            <a:r>
              <a:rPr kumimoji="1" lang="ja-JP" altLang="en-US" dirty="0"/>
              <a:t>はあ、この世は結果がすべてなのだ。この査定は僕の給料にも響くのだ。。</a:t>
            </a:r>
          </a:p>
        </p:txBody>
      </p:sp>
      <p:pic>
        <p:nvPicPr>
          <p:cNvPr id="18" name="fugoukaku1">
            <a:hlinkClick r:id="" action="ppaction://media"/>
            <a:extLst>
              <a:ext uri="{FF2B5EF4-FFF2-40B4-BE49-F238E27FC236}">
                <a16:creationId xmlns:a16="http://schemas.microsoft.com/office/drawing/2014/main" id="{68323B8F-07D6-4AF4-A076-0FA98B415A15}"/>
              </a:ext>
            </a:extLst>
          </p:cNvPr>
          <p:cNvPicPr>
            <a:picLocks noChangeAspect="1"/>
          </p:cNvPicPr>
          <p:nvPr>
            <a:audioFile r:link="rId6"/>
            <p:extLst>
              <p:ext uri="{DAA4B4D4-6D71-4841-9C94-3DE7FCFB9230}">
                <p14:media xmlns:p14="http://schemas.microsoft.com/office/powerpoint/2010/main" r:embed="rId5"/>
              </p:ext>
            </p:extLst>
          </p:nvPr>
        </p:nvPicPr>
        <p:blipFill>
          <a:blip r:embed="rId18"/>
          <a:stretch>
            <a:fillRect/>
          </a:stretch>
        </p:blipFill>
        <p:spPr>
          <a:xfrm>
            <a:off x="68880" y="2801485"/>
            <a:ext cx="487363" cy="487363"/>
          </a:xfrm>
          <a:prstGeom prst="rect">
            <a:avLst/>
          </a:prstGeom>
        </p:spPr>
      </p:pic>
      <p:pic>
        <p:nvPicPr>
          <p:cNvPr id="19" name="fugoukaku2">
            <a:hlinkClick r:id="" action="ppaction://media"/>
            <a:extLst>
              <a:ext uri="{FF2B5EF4-FFF2-40B4-BE49-F238E27FC236}">
                <a16:creationId xmlns:a16="http://schemas.microsoft.com/office/drawing/2014/main" id="{46DEEB52-1D72-09A3-F266-506461D2855B}"/>
              </a:ext>
            </a:extLst>
          </p:cNvPr>
          <p:cNvPicPr>
            <a:picLocks noChangeAspect="1"/>
          </p:cNvPicPr>
          <p:nvPr>
            <a:audioFile r:link="rId8"/>
            <p:extLst>
              <p:ext uri="{DAA4B4D4-6D71-4841-9C94-3DE7FCFB9230}">
                <p14:media xmlns:p14="http://schemas.microsoft.com/office/powerpoint/2010/main" r:embed="rId7"/>
              </p:ext>
            </p:extLst>
          </p:nvPr>
        </p:nvPicPr>
        <p:blipFill>
          <a:blip r:embed="rId18"/>
          <a:stretch>
            <a:fillRect/>
          </a:stretch>
        </p:blipFill>
        <p:spPr>
          <a:xfrm>
            <a:off x="61910" y="3535244"/>
            <a:ext cx="487363" cy="487363"/>
          </a:xfrm>
          <a:prstGeom prst="rect">
            <a:avLst/>
          </a:prstGeom>
        </p:spPr>
      </p:pic>
      <p:pic>
        <p:nvPicPr>
          <p:cNvPr id="20" name="図 19" descr="シャツ が含まれている画像&#10;&#10;自動的に生成された説明">
            <a:extLst>
              <a:ext uri="{FF2B5EF4-FFF2-40B4-BE49-F238E27FC236}">
                <a16:creationId xmlns:a16="http://schemas.microsoft.com/office/drawing/2014/main" id="{8078A1B7-8FCF-447F-FE61-864F9221D364}"/>
              </a:ext>
            </a:extLst>
          </p:cNvPr>
          <p:cNvPicPr>
            <a:picLocks noChangeAspect="1"/>
          </p:cNvPicPr>
          <p:nvPr/>
        </p:nvPicPr>
        <p:blipFill>
          <a:blip r:embed="rId21" cstate="email">
            <a:extLst>
              <a:ext uri="{BEBA8EAE-BF5A-486C-A8C5-ECC9F3942E4B}">
                <a14:imgProps xmlns:a14="http://schemas.microsoft.com/office/drawing/2010/main">
                  <a14:imgLayer r:embed="rId22">
                    <a14:imgEffect>
                      <a14:backgroundRemoval t="7900" b="89981" l="10000" r="94324">
                        <a14:foregroundMark x1="32973" y1="11561" x2="46757" y2="11368"/>
                        <a14:foregroundMark x1="46757" y1="11368" x2="54865" y2="12909"/>
                        <a14:foregroundMark x1="31622" y1="10405" x2="28108" y2="8092"/>
                        <a14:foregroundMark x1="90770" y1="57729" x2="90811" y2="58189"/>
                        <a14:foregroundMark x1="90694" y1="56875" x2="90727" y2="57241"/>
                        <a14:foregroundMark x1="90401" y1="53565" x2="90595" y2="55752"/>
                        <a14:foregroundMark x1="90367" y1="53179" x2="90401" y2="53565"/>
                        <a14:foregroundMark x1="89715" y1="45853" x2="90367" y2="53179"/>
                        <a14:foregroundMark x1="89477" y1="43173" x2="89502" y2="43447"/>
                        <a14:foregroundMark x1="90811" y1="46628" x2="92432" y2="46243"/>
                        <a14:foregroundMark x1="91622" y1="46435" x2="93784" y2="45857"/>
                        <a14:foregroundMark x1="87838" y1="56455" x2="87568" y2="57803"/>
                        <a14:foregroundMark x1="32703" y1="71484" x2="34595" y2="72447"/>
                        <a14:foregroundMark x1="94324" y1="53565" x2="94324" y2="53565"/>
                        <a14:foregroundMark x1="92973" y1="57033" x2="92973" y2="57033"/>
                        <a14:backgroundMark x1="89459" y1="45279" x2="89459" y2="43353"/>
                        <a14:backgroundMark x1="90541" y1="44123" x2="89459" y2="42389"/>
                        <a14:backgroundMark x1="88649" y1="43353" x2="89730" y2="42775"/>
                        <a14:backgroundMark x1="90811" y1="58574" x2="90683" y2="58119"/>
                        <a14:backgroundMark x1="91081" y1="58382" x2="90811" y2="57418"/>
                        <a14:backgroundMark x1="90189" y1="57033" x2="90270" y2="56455"/>
                        <a14:backgroundMark x1="90000" y1="58382" x2="90189" y2="57033"/>
                        <a14:backgroundMark x1="92703" y1="53565" x2="92703" y2="53565"/>
                        <a14:backgroundMark x1="92432" y1="53179" x2="92432" y2="53179"/>
                        <a14:backgroundMark x1="67027" y1="62042" x2="68108" y2="63198"/>
                      </a14:backgroundRemoval>
                    </a14:imgEffect>
                  </a14:imgLayer>
                </a14:imgProps>
              </a:ext>
              <a:ext uri="{28A0092B-C50C-407E-A947-70E740481C1C}">
                <a14:useLocalDpi xmlns:a14="http://schemas.microsoft.com/office/drawing/2010/main"/>
              </a:ext>
            </a:extLst>
          </a:blip>
          <a:stretch>
            <a:fillRect/>
          </a:stretch>
        </p:blipFill>
        <p:spPr>
          <a:xfrm>
            <a:off x="8276797" y="3811179"/>
            <a:ext cx="2587386" cy="3782193"/>
          </a:xfrm>
          <a:prstGeom prst="rect">
            <a:avLst/>
          </a:prstGeom>
        </p:spPr>
      </p:pic>
      <p:sp>
        <p:nvSpPr>
          <p:cNvPr id="2" name="テキスト ボックス 1">
            <a:extLst>
              <a:ext uri="{FF2B5EF4-FFF2-40B4-BE49-F238E27FC236}">
                <a16:creationId xmlns:a16="http://schemas.microsoft.com/office/drawing/2014/main" id="{F0608A20-B105-C9AD-F106-70D1A9A8BADB}"/>
              </a:ext>
            </a:extLst>
          </p:cNvPr>
          <p:cNvSpPr txBox="1"/>
          <p:nvPr/>
        </p:nvSpPr>
        <p:spPr>
          <a:xfrm>
            <a:off x="6773285" y="1307435"/>
            <a:ext cx="4616606" cy="369332"/>
          </a:xfrm>
          <a:prstGeom prst="rect">
            <a:avLst/>
          </a:prstGeom>
          <a:noFill/>
        </p:spPr>
        <p:txBody>
          <a:bodyPr wrap="square" rtlCol="0">
            <a:spAutoFit/>
          </a:bodyPr>
          <a:lstStyle/>
          <a:p>
            <a:r>
              <a:rPr kumimoji="1" lang="ja-JP" altLang="en-US" dirty="0"/>
              <a:t>達成ーおめでとうっ。はい、花丸！</a:t>
            </a:r>
          </a:p>
        </p:txBody>
      </p:sp>
      <p:sp>
        <p:nvSpPr>
          <p:cNvPr id="7" name="テキスト ボックス 6">
            <a:extLst>
              <a:ext uri="{FF2B5EF4-FFF2-40B4-BE49-F238E27FC236}">
                <a16:creationId xmlns:a16="http://schemas.microsoft.com/office/drawing/2014/main" id="{9AEE5BA8-09FB-37E8-A073-0695D685D5FD}"/>
              </a:ext>
            </a:extLst>
          </p:cNvPr>
          <p:cNvSpPr txBox="1"/>
          <p:nvPr/>
        </p:nvSpPr>
        <p:spPr>
          <a:xfrm>
            <a:off x="6773285" y="2815165"/>
            <a:ext cx="5280104" cy="646331"/>
          </a:xfrm>
          <a:prstGeom prst="rect">
            <a:avLst/>
          </a:prstGeom>
          <a:noFill/>
        </p:spPr>
        <p:txBody>
          <a:bodyPr wrap="square" rtlCol="0">
            <a:spAutoFit/>
          </a:bodyPr>
          <a:lstStyle/>
          <a:p>
            <a:r>
              <a:rPr kumimoji="1" lang="ja-JP" altLang="en-US" dirty="0"/>
              <a:t>うーん、不合格だがら、君わーーー、ぜろてん！</a:t>
            </a:r>
          </a:p>
          <a:p>
            <a:endParaRPr kumimoji="1" lang="ja-JP" altLang="en-US" dirty="0"/>
          </a:p>
        </p:txBody>
      </p:sp>
      <p:sp>
        <p:nvSpPr>
          <p:cNvPr id="9" name="テキスト ボックス 8">
            <a:extLst>
              <a:ext uri="{FF2B5EF4-FFF2-40B4-BE49-F238E27FC236}">
                <a16:creationId xmlns:a16="http://schemas.microsoft.com/office/drawing/2014/main" id="{95D760CA-6110-9999-79E7-AB60924A6968}"/>
              </a:ext>
            </a:extLst>
          </p:cNvPr>
          <p:cNvSpPr txBox="1"/>
          <p:nvPr/>
        </p:nvSpPr>
        <p:spPr>
          <a:xfrm>
            <a:off x="6773285" y="3535192"/>
            <a:ext cx="4616606" cy="369332"/>
          </a:xfrm>
          <a:prstGeom prst="rect">
            <a:avLst/>
          </a:prstGeom>
          <a:noFill/>
        </p:spPr>
        <p:txBody>
          <a:bodyPr wrap="square" rtlCol="0">
            <a:spAutoFit/>
          </a:bodyPr>
          <a:lstStyle/>
          <a:p>
            <a:r>
              <a:rPr kumimoji="1" lang="ja-JP" altLang="en-US" dirty="0"/>
              <a:t>はあ！もう、いい加減なおしてね！</a:t>
            </a:r>
          </a:p>
        </p:txBody>
      </p:sp>
      <p:pic>
        <p:nvPicPr>
          <p:cNvPr id="10" name="goukaku1">
            <a:hlinkClick r:id="" action="ppaction://media"/>
            <a:extLst>
              <a:ext uri="{FF2B5EF4-FFF2-40B4-BE49-F238E27FC236}">
                <a16:creationId xmlns:a16="http://schemas.microsoft.com/office/drawing/2014/main" id="{CC4F3D6B-0E36-BE7E-F980-294F4AE19653}"/>
              </a:ext>
            </a:extLst>
          </p:cNvPr>
          <p:cNvPicPr>
            <a:picLocks noChangeAspect="1"/>
          </p:cNvPicPr>
          <p:nvPr>
            <a:audioFile r:link="rId10"/>
            <p:extLst>
              <p:ext uri="{DAA4B4D4-6D71-4841-9C94-3DE7FCFB9230}">
                <p14:media xmlns:p14="http://schemas.microsoft.com/office/powerpoint/2010/main" r:embed="rId9"/>
              </p:ext>
            </p:extLst>
          </p:nvPr>
        </p:nvPicPr>
        <p:blipFill>
          <a:blip r:embed="rId18"/>
          <a:stretch>
            <a:fillRect/>
          </a:stretch>
        </p:blipFill>
        <p:spPr>
          <a:xfrm>
            <a:off x="6183505" y="1248419"/>
            <a:ext cx="487363" cy="487363"/>
          </a:xfrm>
          <a:prstGeom prst="rect">
            <a:avLst/>
          </a:prstGeom>
        </p:spPr>
      </p:pic>
      <p:pic>
        <p:nvPicPr>
          <p:cNvPr id="11" name="goukaku2">
            <a:hlinkClick r:id="" action="ppaction://media"/>
            <a:extLst>
              <a:ext uri="{FF2B5EF4-FFF2-40B4-BE49-F238E27FC236}">
                <a16:creationId xmlns:a16="http://schemas.microsoft.com/office/drawing/2014/main" id="{9526D5D5-FDDE-E7D5-D70B-3468ADA6D6CA}"/>
              </a:ext>
            </a:extLst>
          </p:cNvPr>
          <p:cNvPicPr>
            <a:picLocks noChangeAspect="1"/>
          </p:cNvPicPr>
          <p:nvPr>
            <a:audioFile r:link="rId12"/>
            <p:extLst>
              <p:ext uri="{DAA4B4D4-6D71-4841-9C94-3DE7FCFB9230}">
                <p14:media xmlns:p14="http://schemas.microsoft.com/office/powerpoint/2010/main" r:embed="rId11"/>
              </p:ext>
            </p:extLst>
          </p:nvPr>
        </p:nvPicPr>
        <p:blipFill>
          <a:blip r:embed="rId18"/>
          <a:stretch>
            <a:fillRect/>
          </a:stretch>
        </p:blipFill>
        <p:spPr>
          <a:xfrm>
            <a:off x="6183505" y="2037135"/>
            <a:ext cx="487363" cy="487363"/>
          </a:xfrm>
          <a:prstGeom prst="rect">
            <a:avLst/>
          </a:prstGeom>
        </p:spPr>
      </p:pic>
      <p:sp>
        <p:nvSpPr>
          <p:cNvPr id="21" name="テキスト ボックス 20">
            <a:extLst>
              <a:ext uri="{FF2B5EF4-FFF2-40B4-BE49-F238E27FC236}">
                <a16:creationId xmlns:a16="http://schemas.microsoft.com/office/drawing/2014/main" id="{D9EEE8E8-3970-2BE4-C990-9D7C575501B3}"/>
              </a:ext>
            </a:extLst>
          </p:cNvPr>
          <p:cNvSpPr txBox="1"/>
          <p:nvPr/>
        </p:nvSpPr>
        <p:spPr>
          <a:xfrm>
            <a:off x="6773285" y="2096150"/>
            <a:ext cx="5722436" cy="369332"/>
          </a:xfrm>
          <a:prstGeom prst="rect">
            <a:avLst/>
          </a:prstGeom>
          <a:noFill/>
        </p:spPr>
        <p:txBody>
          <a:bodyPr wrap="square">
            <a:spAutoFit/>
          </a:bodyPr>
          <a:lstStyle/>
          <a:p>
            <a:r>
              <a:rPr lang="ja-JP" altLang="en-US" dirty="0"/>
              <a:t>うわあー、すごいね！やればできる子、君は満点！</a:t>
            </a:r>
          </a:p>
        </p:txBody>
      </p:sp>
      <p:pic>
        <p:nvPicPr>
          <p:cNvPr id="22" name="fugoukaku1">
            <a:hlinkClick r:id="" action="ppaction://media"/>
            <a:extLst>
              <a:ext uri="{FF2B5EF4-FFF2-40B4-BE49-F238E27FC236}">
                <a16:creationId xmlns:a16="http://schemas.microsoft.com/office/drawing/2014/main" id="{BFB9B7D5-F7B5-37AF-7D70-F0DBE8518AD3}"/>
              </a:ext>
            </a:extLst>
          </p:cNvPr>
          <p:cNvPicPr>
            <a:picLocks noChangeAspect="1"/>
          </p:cNvPicPr>
          <p:nvPr>
            <a:audioFile r:link="rId14"/>
            <p:extLst>
              <p:ext uri="{DAA4B4D4-6D71-4841-9C94-3DE7FCFB9230}">
                <p14:media xmlns:p14="http://schemas.microsoft.com/office/powerpoint/2010/main" r:embed="rId13"/>
              </p:ext>
            </p:extLst>
          </p:nvPr>
        </p:nvPicPr>
        <p:blipFill>
          <a:blip r:embed="rId18"/>
          <a:stretch>
            <a:fillRect/>
          </a:stretch>
        </p:blipFill>
        <p:spPr>
          <a:xfrm>
            <a:off x="6183505" y="2770645"/>
            <a:ext cx="487363" cy="487363"/>
          </a:xfrm>
          <a:prstGeom prst="rect">
            <a:avLst/>
          </a:prstGeom>
        </p:spPr>
      </p:pic>
      <p:pic>
        <p:nvPicPr>
          <p:cNvPr id="23" name="fugoukaku2">
            <a:hlinkClick r:id="" action="ppaction://media"/>
            <a:extLst>
              <a:ext uri="{FF2B5EF4-FFF2-40B4-BE49-F238E27FC236}">
                <a16:creationId xmlns:a16="http://schemas.microsoft.com/office/drawing/2014/main" id="{FD245C89-F28A-E360-C9F3-7A8094D612EA}"/>
              </a:ext>
            </a:extLst>
          </p:cNvPr>
          <p:cNvPicPr>
            <a:picLocks noChangeAspect="1"/>
          </p:cNvPicPr>
          <p:nvPr>
            <a:audioFile r:link="rId16"/>
            <p:extLst>
              <p:ext uri="{DAA4B4D4-6D71-4841-9C94-3DE7FCFB9230}">
                <p14:media xmlns:p14="http://schemas.microsoft.com/office/powerpoint/2010/main" r:embed="rId15"/>
              </p:ext>
            </p:extLst>
          </p:nvPr>
        </p:nvPicPr>
        <p:blipFill>
          <a:blip r:embed="rId18"/>
          <a:stretch>
            <a:fillRect/>
          </a:stretch>
        </p:blipFill>
        <p:spPr>
          <a:xfrm>
            <a:off x="6183505" y="3504155"/>
            <a:ext cx="487363" cy="487363"/>
          </a:xfrm>
          <a:prstGeom prst="rect">
            <a:avLst/>
          </a:prstGeom>
        </p:spPr>
      </p:pic>
    </p:spTree>
    <p:extLst>
      <p:ext uri="{BB962C8B-B14F-4D97-AF65-F5344CB8AC3E}">
        <p14:creationId xmlns:p14="http://schemas.microsoft.com/office/powerpoint/2010/main" val="376214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9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488" fill="hold"/>
                                        <p:tgtEl>
                                          <p:spTgt spid="6"/>
                                        </p:tgtEl>
                                      </p:cBhvr>
                                    </p:cmd>
                                  </p:childTnLst>
                                </p:cTn>
                              </p:par>
                              <p:par>
                                <p:cTn id="11" presetID="32" presetClass="emph" presetSubtype="0" fill="hold" nodeType="withEffect">
                                  <p:stCondLst>
                                    <p:cond delay="0"/>
                                  </p:stCondLst>
                                  <p:childTnLst>
                                    <p:animRot by="120000">
                                      <p:cBhvr>
                                        <p:cTn id="12" dur="350" fill="hold">
                                          <p:stCondLst>
                                            <p:cond delay="0"/>
                                          </p:stCondLst>
                                        </p:cTn>
                                        <p:tgtEl>
                                          <p:spTgt spid="13"/>
                                        </p:tgtEl>
                                        <p:attrNameLst>
                                          <p:attrName>r</p:attrName>
                                        </p:attrNameLst>
                                      </p:cBhvr>
                                    </p:animRot>
                                    <p:animRot by="-240000">
                                      <p:cBhvr>
                                        <p:cTn id="13" dur="700" fill="hold">
                                          <p:stCondLst>
                                            <p:cond delay="700"/>
                                          </p:stCondLst>
                                        </p:cTn>
                                        <p:tgtEl>
                                          <p:spTgt spid="13"/>
                                        </p:tgtEl>
                                        <p:attrNameLst>
                                          <p:attrName>r</p:attrName>
                                        </p:attrNameLst>
                                      </p:cBhvr>
                                    </p:animRot>
                                    <p:animRot by="240000">
                                      <p:cBhvr>
                                        <p:cTn id="14" dur="700" fill="hold">
                                          <p:stCondLst>
                                            <p:cond delay="1400"/>
                                          </p:stCondLst>
                                        </p:cTn>
                                        <p:tgtEl>
                                          <p:spTgt spid="13"/>
                                        </p:tgtEl>
                                        <p:attrNameLst>
                                          <p:attrName>r</p:attrName>
                                        </p:attrNameLst>
                                      </p:cBhvr>
                                    </p:animRot>
                                    <p:animRot by="-240000">
                                      <p:cBhvr>
                                        <p:cTn id="15" dur="700" fill="hold">
                                          <p:stCondLst>
                                            <p:cond delay="2100"/>
                                          </p:stCondLst>
                                        </p:cTn>
                                        <p:tgtEl>
                                          <p:spTgt spid="13"/>
                                        </p:tgtEl>
                                        <p:attrNameLst>
                                          <p:attrName>r</p:attrName>
                                        </p:attrNameLst>
                                      </p:cBhvr>
                                    </p:animRot>
                                    <p:animRot by="120000">
                                      <p:cBhvr>
                                        <p:cTn id="16" dur="700" fill="hold">
                                          <p:stCondLst>
                                            <p:cond delay="2800"/>
                                          </p:stCondLst>
                                        </p:cTn>
                                        <p:tgtEl>
                                          <p:spTgt spid="13"/>
                                        </p:tgtEl>
                                        <p:attrNameLst>
                                          <p:attrName>r</p:attrName>
                                        </p:attrNameLst>
                                      </p:cBhvr>
                                    </p:animRot>
                                  </p:childTnLst>
                                </p:cTn>
                              </p:par>
                              <p:par>
                                <p:cTn id="17" presetID="32" presetClass="emph" presetSubtype="0" fill="hold" nodeType="withEffect">
                                  <p:stCondLst>
                                    <p:cond delay="0"/>
                                  </p:stCondLst>
                                  <p:childTnLst>
                                    <p:animRot by="120000">
                                      <p:cBhvr>
                                        <p:cTn id="18" dur="450" fill="hold">
                                          <p:stCondLst>
                                            <p:cond delay="0"/>
                                          </p:stCondLst>
                                        </p:cTn>
                                        <p:tgtEl>
                                          <p:spTgt spid="13"/>
                                        </p:tgtEl>
                                        <p:attrNameLst>
                                          <p:attrName>r</p:attrName>
                                        </p:attrNameLst>
                                      </p:cBhvr>
                                    </p:animRot>
                                    <p:animRot by="-240000">
                                      <p:cBhvr>
                                        <p:cTn id="19" dur="900" fill="hold">
                                          <p:stCondLst>
                                            <p:cond delay="900"/>
                                          </p:stCondLst>
                                        </p:cTn>
                                        <p:tgtEl>
                                          <p:spTgt spid="13"/>
                                        </p:tgtEl>
                                        <p:attrNameLst>
                                          <p:attrName>r</p:attrName>
                                        </p:attrNameLst>
                                      </p:cBhvr>
                                    </p:animRot>
                                    <p:animRot by="240000">
                                      <p:cBhvr>
                                        <p:cTn id="20" dur="900" fill="hold">
                                          <p:stCondLst>
                                            <p:cond delay="1800"/>
                                          </p:stCondLst>
                                        </p:cTn>
                                        <p:tgtEl>
                                          <p:spTgt spid="13"/>
                                        </p:tgtEl>
                                        <p:attrNameLst>
                                          <p:attrName>r</p:attrName>
                                        </p:attrNameLst>
                                      </p:cBhvr>
                                    </p:animRot>
                                    <p:animRot by="-240000">
                                      <p:cBhvr>
                                        <p:cTn id="21" dur="900" fill="hold">
                                          <p:stCondLst>
                                            <p:cond delay="2700"/>
                                          </p:stCondLst>
                                        </p:cTn>
                                        <p:tgtEl>
                                          <p:spTgt spid="13"/>
                                        </p:tgtEl>
                                        <p:attrNameLst>
                                          <p:attrName>r</p:attrName>
                                        </p:attrNameLst>
                                      </p:cBhvr>
                                    </p:animRot>
                                    <p:animRot by="120000">
                                      <p:cBhvr>
                                        <p:cTn id="22" dur="900" fill="hold">
                                          <p:stCondLst>
                                            <p:cond delay="3600"/>
                                          </p:stCondLst>
                                        </p:cTn>
                                        <p:tgtEl>
                                          <p:spTgt spid="13"/>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4341" fill="hold"/>
                                        <p:tgtEl>
                                          <p:spTgt spid="18"/>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6240" fill="hold"/>
                                        <p:tgtEl>
                                          <p:spTgt spid="19"/>
                                        </p:tgtEl>
                                      </p:cBhvr>
                                    </p:cmd>
                                  </p:childTnLst>
                                </p:cTn>
                              </p:par>
                              <p:par>
                                <p:cTn id="31" presetID="32" presetClass="emph" presetSubtype="0" fill="hold" nodeType="withEffect">
                                  <p:stCondLst>
                                    <p:cond delay="0"/>
                                  </p:stCondLst>
                                  <p:childTnLst>
                                    <p:animRot by="120000">
                                      <p:cBhvr>
                                        <p:cTn id="32" dur="300" fill="hold">
                                          <p:stCondLst>
                                            <p:cond delay="0"/>
                                          </p:stCondLst>
                                        </p:cTn>
                                        <p:tgtEl>
                                          <p:spTgt spid="20"/>
                                        </p:tgtEl>
                                        <p:attrNameLst>
                                          <p:attrName>r</p:attrName>
                                        </p:attrNameLst>
                                      </p:cBhvr>
                                    </p:animRot>
                                    <p:animRot by="-240000">
                                      <p:cBhvr>
                                        <p:cTn id="33" dur="600" fill="hold">
                                          <p:stCondLst>
                                            <p:cond delay="600"/>
                                          </p:stCondLst>
                                        </p:cTn>
                                        <p:tgtEl>
                                          <p:spTgt spid="20"/>
                                        </p:tgtEl>
                                        <p:attrNameLst>
                                          <p:attrName>r</p:attrName>
                                        </p:attrNameLst>
                                      </p:cBhvr>
                                    </p:animRot>
                                    <p:animRot by="240000">
                                      <p:cBhvr>
                                        <p:cTn id="34" dur="600" fill="hold">
                                          <p:stCondLst>
                                            <p:cond delay="1200"/>
                                          </p:stCondLst>
                                        </p:cTn>
                                        <p:tgtEl>
                                          <p:spTgt spid="20"/>
                                        </p:tgtEl>
                                        <p:attrNameLst>
                                          <p:attrName>r</p:attrName>
                                        </p:attrNameLst>
                                      </p:cBhvr>
                                    </p:animRot>
                                    <p:animRot by="-240000">
                                      <p:cBhvr>
                                        <p:cTn id="35" dur="600" fill="hold">
                                          <p:stCondLst>
                                            <p:cond delay="1800"/>
                                          </p:stCondLst>
                                        </p:cTn>
                                        <p:tgtEl>
                                          <p:spTgt spid="20"/>
                                        </p:tgtEl>
                                        <p:attrNameLst>
                                          <p:attrName>r</p:attrName>
                                        </p:attrNameLst>
                                      </p:cBhvr>
                                    </p:animRot>
                                    <p:animRot by="120000">
                                      <p:cBhvr>
                                        <p:cTn id="36" dur="600" fill="hold">
                                          <p:stCondLst>
                                            <p:cond delay="2400"/>
                                          </p:stCondLst>
                                        </p:cTn>
                                        <p:tgtEl>
                                          <p:spTgt spid="20"/>
                                        </p:tgtEl>
                                        <p:attrNameLst>
                                          <p:attrName>r</p:attrName>
                                        </p:attrNameLst>
                                      </p:cBhvr>
                                    </p:animRot>
                                  </p:childTnLst>
                                </p:cTn>
                              </p:par>
                              <p:par>
                                <p:cTn id="37" presetID="32" presetClass="emph" presetSubtype="0" fill="hold" nodeType="withEffect">
                                  <p:stCondLst>
                                    <p:cond delay="0"/>
                                  </p:stCondLst>
                                  <p:childTnLst>
                                    <p:animRot by="120000">
                                      <p:cBhvr>
                                        <p:cTn id="38" dur="370" fill="hold">
                                          <p:stCondLst>
                                            <p:cond delay="0"/>
                                          </p:stCondLst>
                                        </p:cTn>
                                        <p:tgtEl>
                                          <p:spTgt spid="20"/>
                                        </p:tgtEl>
                                        <p:attrNameLst>
                                          <p:attrName>r</p:attrName>
                                        </p:attrNameLst>
                                      </p:cBhvr>
                                    </p:animRot>
                                    <p:animRot by="-240000">
                                      <p:cBhvr>
                                        <p:cTn id="39" dur="740" fill="hold">
                                          <p:stCondLst>
                                            <p:cond delay="740"/>
                                          </p:stCondLst>
                                        </p:cTn>
                                        <p:tgtEl>
                                          <p:spTgt spid="20"/>
                                        </p:tgtEl>
                                        <p:attrNameLst>
                                          <p:attrName>r</p:attrName>
                                        </p:attrNameLst>
                                      </p:cBhvr>
                                    </p:animRot>
                                    <p:animRot by="240000">
                                      <p:cBhvr>
                                        <p:cTn id="40" dur="740" fill="hold">
                                          <p:stCondLst>
                                            <p:cond delay="1480"/>
                                          </p:stCondLst>
                                        </p:cTn>
                                        <p:tgtEl>
                                          <p:spTgt spid="20"/>
                                        </p:tgtEl>
                                        <p:attrNameLst>
                                          <p:attrName>r</p:attrName>
                                        </p:attrNameLst>
                                      </p:cBhvr>
                                    </p:animRot>
                                    <p:animRot by="-240000">
                                      <p:cBhvr>
                                        <p:cTn id="41" dur="740" fill="hold">
                                          <p:stCondLst>
                                            <p:cond delay="2220"/>
                                          </p:stCondLst>
                                        </p:cTn>
                                        <p:tgtEl>
                                          <p:spTgt spid="20"/>
                                        </p:tgtEl>
                                        <p:attrNameLst>
                                          <p:attrName>r</p:attrName>
                                        </p:attrNameLst>
                                      </p:cBhvr>
                                    </p:animRot>
                                    <p:animRot by="120000">
                                      <p:cBhvr>
                                        <p:cTn id="42" dur="740" fill="hold">
                                          <p:stCondLst>
                                            <p:cond delay="2960"/>
                                          </p:stCondLst>
                                        </p:cTn>
                                        <p:tgtEl>
                                          <p:spTgt spid="20"/>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2944" fill="hold"/>
                                        <p:tgtEl>
                                          <p:spTgt spid="10"/>
                                        </p:tgtEl>
                                      </p:cBhvr>
                                    </p:cmd>
                                  </p:childTnLst>
                                </p:cTn>
                              </p:par>
                            </p:childTnLst>
                          </p:cTn>
                        </p:par>
                      </p:childTnLst>
                    </p:cTn>
                  </p:par>
                  <p:par>
                    <p:cTn id="47" fill="hold">
                      <p:stCondLst>
                        <p:cond delay="indefinite"/>
                      </p:stCondLst>
                      <p:childTnLst>
                        <p:par>
                          <p:cTn id="48" fill="hold">
                            <p:stCondLst>
                              <p:cond delay="0"/>
                            </p:stCondLst>
                            <p:childTnLst>
                              <p:par>
                                <p:cTn id="49" presetID="1" presetClass="mediacall" presetSubtype="0" fill="hold" nodeType="clickEffect">
                                  <p:stCondLst>
                                    <p:cond delay="0"/>
                                  </p:stCondLst>
                                  <p:childTnLst>
                                    <p:cmd type="call" cmd="playFrom(0.0)">
                                      <p:cBhvr>
                                        <p:cTn id="50" dur="3669" fill="hold"/>
                                        <p:tgtEl>
                                          <p:spTgt spid="11"/>
                                        </p:tgtEl>
                                      </p:cBhvr>
                                    </p:cmd>
                                  </p:childTnLst>
                                </p:cTn>
                              </p:par>
                            </p:childTnLst>
                          </p:cTn>
                        </p:par>
                      </p:childTnLst>
                    </p:cTn>
                  </p:par>
                  <p:par>
                    <p:cTn id="51" fill="hold">
                      <p:stCondLst>
                        <p:cond delay="indefinite"/>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3658" fill="hold"/>
                                        <p:tgtEl>
                                          <p:spTgt spid="22"/>
                                        </p:tgtEl>
                                      </p:cBhvr>
                                    </p:cmd>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2773"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9" fill="hold" display="0">
                  <p:stCondLst>
                    <p:cond delay="indefinite"/>
                  </p:stCondLst>
                  <p:endCondLst>
                    <p:cond evt="onStopAudio" delay="0">
                      <p:tgtEl>
                        <p:sldTgt/>
                      </p:tgtEl>
                    </p:cond>
                  </p:endCondLst>
                </p:cTn>
                <p:tgtEl>
                  <p:spTgt spid="4"/>
                </p:tgtEl>
              </p:cMediaNode>
            </p:audio>
            <p:audio>
              <p:cMediaNode vol="80000">
                <p:cTn id="60" fill="hold" display="0">
                  <p:stCondLst>
                    <p:cond delay="indefinite"/>
                  </p:stCondLst>
                  <p:endCondLst>
                    <p:cond evt="onStopAudio" delay="0">
                      <p:tgtEl>
                        <p:sldTgt/>
                      </p:tgtEl>
                    </p:cond>
                  </p:endCondLst>
                </p:cTn>
                <p:tgtEl>
                  <p:spTgt spid="6"/>
                </p:tgtEl>
              </p:cMediaNode>
            </p:audio>
            <p:audio>
              <p:cMediaNode vol="80000">
                <p:cTn id="61" fill="hold" display="0">
                  <p:stCondLst>
                    <p:cond delay="indefinite"/>
                  </p:stCondLst>
                  <p:endCondLst>
                    <p:cond evt="onStopAudio" delay="0">
                      <p:tgtEl>
                        <p:sldTgt/>
                      </p:tgtEl>
                    </p:cond>
                  </p:endCondLst>
                </p:cTn>
                <p:tgtEl>
                  <p:spTgt spid="18"/>
                </p:tgtEl>
              </p:cMediaNode>
            </p:audio>
            <p:audio>
              <p:cMediaNode vol="80000">
                <p:cTn id="62" fill="hold" display="0">
                  <p:stCondLst>
                    <p:cond delay="indefinite"/>
                  </p:stCondLst>
                  <p:endCondLst>
                    <p:cond evt="onStopAudio" delay="0">
                      <p:tgtEl>
                        <p:sldTgt/>
                      </p:tgtEl>
                    </p:cond>
                  </p:endCondLst>
                </p:cTn>
                <p:tgtEl>
                  <p:spTgt spid="19"/>
                </p:tgtEl>
              </p:cMediaNode>
            </p:audio>
            <p:audio>
              <p:cMediaNode vol="80000">
                <p:cTn id="63" fill="hold" display="0">
                  <p:stCondLst>
                    <p:cond delay="indefinite"/>
                  </p:stCondLst>
                  <p:endCondLst>
                    <p:cond evt="onStopAudio" delay="0">
                      <p:tgtEl>
                        <p:sldTgt/>
                      </p:tgtEl>
                    </p:cond>
                  </p:endCondLst>
                </p:cTn>
                <p:tgtEl>
                  <p:spTgt spid="10"/>
                </p:tgtEl>
              </p:cMediaNode>
            </p:audio>
            <p:audio>
              <p:cMediaNode vol="80000">
                <p:cTn id="64" fill="hold" display="0">
                  <p:stCondLst>
                    <p:cond delay="indefinite"/>
                  </p:stCondLst>
                  <p:endCondLst>
                    <p:cond evt="onStopAudio" delay="0">
                      <p:tgtEl>
                        <p:sldTgt/>
                      </p:tgtEl>
                    </p:cond>
                  </p:endCondLst>
                </p:cTn>
                <p:tgtEl>
                  <p:spTgt spid="11"/>
                </p:tgtEl>
              </p:cMediaNode>
            </p:audio>
            <p:audio>
              <p:cMediaNode vol="80000">
                <p:cTn id="65" fill="hold" display="0">
                  <p:stCondLst>
                    <p:cond delay="indefinite"/>
                  </p:stCondLst>
                  <p:endCondLst>
                    <p:cond evt="onStopAudio" delay="0">
                      <p:tgtEl>
                        <p:sldTgt/>
                      </p:tgtEl>
                    </p:cond>
                  </p:endCondLst>
                </p:cTn>
                <p:tgtEl>
                  <p:spTgt spid="22"/>
                </p:tgtEl>
              </p:cMediaNode>
            </p:audio>
            <p:audio>
              <p:cMediaNode vol="80000">
                <p:cTn id="66"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6401" y="3378954"/>
            <a:ext cx="6394567" cy="3479046"/>
          </a:xfrm>
          <a:custGeom>
            <a:avLst/>
            <a:gdLst/>
            <a:ahLst/>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C4F049F8-87E1-403E-2A50-2F4544BF8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パステルで花びらの抽象的なデザイン">
            <a:extLst>
              <a:ext uri="{FF2B5EF4-FFF2-40B4-BE49-F238E27FC236}">
                <a16:creationId xmlns:a16="http://schemas.microsoft.com/office/drawing/2014/main" id="{3CCBAD65-A949-D864-A308-CEEFDD4F489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0" y="10"/>
            <a:ext cx="12191979" cy="6857989"/>
          </a:xfrm>
          <a:prstGeom prst="rect">
            <a:avLst/>
          </a:prstGeom>
        </p:spPr>
      </p:pic>
      <p:sp>
        <p:nvSpPr>
          <p:cNvPr id="22" name="Freeform: Shape 21">
            <a:extLst>
              <a:ext uri="{FF2B5EF4-FFF2-40B4-BE49-F238E27FC236}">
                <a16:creationId xmlns:a16="http://schemas.microsoft.com/office/drawing/2014/main" id="{DD29B6E1-6E86-A1A0-2491-E5B84B3AA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H="1">
            <a:off x="1035555" y="1445436"/>
            <a:ext cx="11191887" cy="5509960"/>
          </a:xfrm>
          <a:custGeom>
            <a:avLst/>
            <a:gdLst>
              <a:gd name="connsiteX0" fmla="*/ 75794 w 11191887"/>
              <a:gd name="connsiteY0" fmla="*/ 5509960 h 5509960"/>
              <a:gd name="connsiteX1" fmla="*/ 11191887 w 11191887"/>
              <a:gd name="connsiteY1" fmla="*/ 5315928 h 5509960"/>
              <a:gd name="connsiteX2" fmla="*/ 5163097 w 11191887"/>
              <a:gd name="connsiteY2" fmla="*/ 753031 h 5509960"/>
              <a:gd name="connsiteX3" fmla="*/ 5078820 w 11191887"/>
              <a:gd name="connsiteY3" fmla="*/ 692507 h 5509960"/>
              <a:gd name="connsiteX4" fmla="*/ 2926071 w 11191887"/>
              <a:gd name="connsiteY4" fmla="*/ 1150 h 5509960"/>
              <a:gd name="connsiteX5" fmla="*/ 2692814 w 11191887"/>
              <a:gd name="connsiteY5" fmla="*/ 2336 h 5509960"/>
              <a:gd name="connsiteX6" fmla="*/ 95718 w 11191887"/>
              <a:gd name="connsiteY6" fmla="*/ 1073885 h 5509960"/>
              <a:gd name="connsiteX7" fmla="*/ 0 w 11191887"/>
              <a:gd name="connsiteY7" fmla="*/ 1167726 h 550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91887" h="5509960">
                <a:moveTo>
                  <a:pt x="75794" y="5509960"/>
                </a:moveTo>
                <a:lnTo>
                  <a:pt x="11191887" y="5315928"/>
                </a:lnTo>
                <a:lnTo>
                  <a:pt x="5163097" y="753031"/>
                </a:lnTo>
                <a:lnTo>
                  <a:pt x="5078820" y="692507"/>
                </a:lnTo>
                <a:cubicBezTo>
                  <a:pt x="4421358" y="245206"/>
                  <a:pt x="3672983" y="19009"/>
                  <a:pt x="2926071" y="1150"/>
                </a:cubicBezTo>
                <a:cubicBezTo>
                  <a:pt x="2848268" y="-711"/>
                  <a:pt x="2770480" y="-310"/>
                  <a:pt x="2692814" y="2336"/>
                </a:cubicBezTo>
                <a:cubicBezTo>
                  <a:pt x="1746244" y="34591"/>
                  <a:pt x="817542" y="400481"/>
                  <a:pt x="95718" y="1073885"/>
                </a:cubicBezTo>
                <a:lnTo>
                  <a:pt x="0" y="1167726"/>
                </a:lnTo>
                <a:close/>
              </a:path>
            </a:pathLst>
          </a:custGeom>
          <a:gradFill>
            <a:gsLst>
              <a:gs pos="23000">
                <a:schemeClr val="bg2">
                  <a:alpha val="40000"/>
                </a:schemeClr>
              </a:gs>
              <a:gs pos="100000">
                <a:schemeClr val="accent1">
                  <a:lumMod val="60000"/>
                  <a:lumOff val="40000"/>
                  <a:alpha val="75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668C7471-670B-4B18-D475-3FE22E738FC9}"/>
              </a:ext>
            </a:extLst>
          </p:cNvPr>
          <p:cNvSpPr>
            <a:spLocks noGrp="1"/>
          </p:cNvSpPr>
          <p:nvPr>
            <p:ph type="title"/>
          </p:nvPr>
        </p:nvSpPr>
        <p:spPr>
          <a:xfrm>
            <a:off x="5554554" y="2999465"/>
            <a:ext cx="6394566" cy="2215534"/>
          </a:xfrm>
        </p:spPr>
        <p:txBody>
          <a:bodyPr vert="horz" lIns="91440" tIns="45720" rIns="91440" bIns="45720" rtlCol="0" anchor="b">
            <a:normAutofit fontScale="90000"/>
          </a:bodyPr>
          <a:lstStyle/>
          <a:p>
            <a:pPr algn="r">
              <a:lnSpc>
                <a:spcPct val="100000"/>
              </a:lnSpc>
            </a:pPr>
            <a:r>
              <a:rPr kumimoji="1" lang="ja-JP" altLang="en-US" sz="4800" dirty="0">
                <a:latin typeface="BIZ UDゴシック" panose="020B0400000000000000" pitchFamily="49" charset="-128"/>
                <a:ea typeface="BIZ UDゴシック" panose="020B0400000000000000" pitchFamily="49" charset="-128"/>
              </a:rPr>
              <a:t>生活習慣改善アプリとは</a:t>
            </a:r>
            <a:br>
              <a:rPr kumimoji="1" lang="en-US" altLang="ja-JP" sz="4800" dirty="0"/>
            </a:br>
            <a:endParaRPr kumimoji="1" lang="en-US" altLang="ja-JP" sz="4800" dirty="0"/>
          </a:p>
        </p:txBody>
      </p:sp>
    </p:spTree>
    <p:extLst>
      <p:ext uri="{BB962C8B-B14F-4D97-AF65-F5344CB8AC3E}">
        <p14:creationId xmlns:p14="http://schemas.microsoft.com/office/powerpoint/2010/main" val="31542792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57F3D7C-9AA4-F812-7268-8C01D44CAF17}"/>
              </a:ext>
            </a:extLst>
          </p:cNvPr>
          <p:cNvSpPr txBox="1"/>
          <p:nvPr/>
        </p:nvSpPr>
        <p:spPr>
          <a:xfrm>
            <a:off x="1" y="-460"/>
            <a:ext cx="2971800" cy="923330"/>
          </a:xfrm>
          <a:prstGeom prst="rect">
            <a:avLst/>
          </a:prstGeom>
          <a:noFill/>
        </p:spPr>
        <p:txBody>
          <a:bodyPr wrap="square" rtlCol="0">
            <a:spAutoFit/>
          </a:bodyPr>
          <a:lstStyle/>
          <a:p>
            <a:r>
              <a:rPr kumimoji="1" lang="ja-JP" altLang="en-US" sz="5400" dirty="0"/>
              <a:t>音声一覧</a:t>
            </a:r>
          </a:p>
        </p:txBody>
      </p:sp>
      <p:pic>
        <p:nvPicPr>
          <p:cNvPr id="4" name="goukaku1">
            <a:hlinkClick r:id="" action="ppaction://media"/>
            <a:extLst>
              <a:ext uri="{FF2B5EF4-FFF2-40B4-BE49-F238E27FC236}">
                <a16:creationId xmlns:a16="http://schemas.microsoft.com/office/drawing/2014/main" id="{FC84AE17-1530-6C0D-5F96-A087C83EC5FA}"/>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61909" y="1236321"/>
            <a:ext cx="487363" cy="487363"/>
          </a:xfrm>
          <a:prstGeom prst="rect">
            <a:avLst/>
          </a:prstGeom>
        </p:spPr>
      </p:pic>
      <p:pic>
        <p:nvPicPr>
          <p:cNvPr id="6" name="goukaku2">
            <a:hlinkClick r:id="" action="ppaction://media"/>
            <a:extLst>
              <a:ext uri="{FF2B5EF4-FFF2-40B4-BE49-F238E27FC236}">
                <a16:creationId xmlns:a16="http://schemas.microsoft.com/office/drawing/2014/main" id="{13BCACA4-3498-E9D1-0558-844681715782}"/>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61910" y="2037136"/>
            <a:ext cx="487363" cy="487363"/>
          </a:xfrm>
          <a:prstGeom prst="rect">
            <a:avLst/>
          </a:prstGeom>
        </p:spPr>
      </p:pic>
      <p:pic>
        <p:nvPicPr>
          <p:cNvPr id="8" name="hiroyuki音声">
            <a:hlinkClick r:id="" action="ppaction://media"/>
            <a:extLst>
              <a:ext uri="{FF2B5EF4-FFF2-40B4-BE49-F238E27FC236}">
                <a16:creationId xmlns:a16="http://schemas.microsoft.com/office/drawing/2014/main" id="{1E5C8918-F6CF-AC80-8393-FFFFB14C6A1D}"/>
              </a:ext>
            </a:extLst>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6286732" y="2037136"/>
            <a:ext cx="487363" cy="487363"/>
          </a:xfrm>
          <a:prstGeom prst="rect">
            <a:avLst/>
          </a:prstGeom>
        </p:spPr>
      </p:pic>
      <p:sp>
        <p:nvSpPr>
          <p:cNvPr id="14" name="テキスト ボックス 13">
            <a:extLst>
              <a:ext uri="{FF2B5EF4-FFF2-40B4-BE49-F238E27FC236}">
                <a16:creationId xmlns:a16="http://schemas.microsoft.com/office/drawing/2014/main" id="{6875AE4F-0D14-2976-B4E2-8E1580C9D72F}"/>
              </a:ext>
            </a:extLst>
          </p:cNvPr>
          <p:cNvSpPr txBox="1"/>
          <p:nvPr/>
        </p:nvSpPr>
        <p:spPr>
          <a:xfrm>
            <a:off x="715881" y="1083677"/>
            <a:ext cx="4616606" cy="646331"/>
          </a:xfrm>
          <a:prstGeom prst="rect">
            <a:avLst/>
          </a:prstGeom>
          <a:noFill/>
        </p:spPr>
        <p:txBody>
          <a:bodyPr wrap="square" rtlCol="0">
            <a:spAutoFit/>
          </a:bodyPr>
          <a:lstStyle/>
          <a:p>
            <a:r>
              <a:rPr kumimoji="1" lang="ja-JP" altLang="en-US" dirty="0"/>
              <a:t>さっすが、やっぱり努力家ちゃんだね！あーしも嬉しい！</a:t>
            </a:r>
          </a:p>
        </p:txBody>
      </p:sp>
      <p:sp>
        <p:nvSpPr>
          <p:cNvPr id="15" name="テキスト ボックス 14">
            <a:extLst>
              <a:ext uri="{FF2B5EF4-FFF2-40B4-BE49-F238E27FC236}">
                <a16:creationId xmlns:a16="http://schemas.microsoft.com/office/drawing/2014/main" id="{F82A1E4B-978C-F5EA-57E0-CB0392FB5CD9}"/>
              </a:ext>
            </a:extLst>
          </p:cNvPr>
          <p:cNvSpPr txBox="1"/>
          <p:nvPr/>
        </p:nvSpPr>
        <p:spPr>
          <a:xfrm>
            <a:off x="715881" y="2004080"/>
            <a:ext cx="5093902" cy="646331"/>
          </a:xfrm>
          <a:prstGeom prst="rect">
            <a:avLst/>
          </a:prstGeom>
          <a:noFill/>
        </p:spPr>
        <p:txBody>
          <a:bodyPr wrap="square" rtlCol="0">
            <a:spAutoFit/>
          </a:bodyPr>
          <a:lstStyle/>
          <a:p>
            <a:r>
              <a:rPr kumimoji="1" lang="ja-JP" altLang="en-US" dirty="0"/>
              <a:t>いいねいいねーー、じゃあー、ご褒美に埼玉で、一緒にごはん、食べよっ</a:t>
            </a:r>
            <a:endParaRPr kumimoji="1" lang="en-US" altLang="ja-JP" dirty="0"/>
          </a:p>
        </p:txBody>
      </p:sp>
      <p:sp>
        <p:nvSpPr>
          <p:cNvPr id="16" name="テキスト ボックス 15">
            <a:extLst>
              <a:ext uri="{FF2B5EF4-FFF2-40B4-BE49-F238E27FC236}">
                <a16:creationId xmlns:a16="http://schemas.microsoft.com/office/drawing/2014/main" id="{B0C9C8FA-5A02-8C72-02DD-2EBC4AB3746D}"/>
              </a:ext>
            </a:extLst>
          </p:cNvPr>
          <p:cNvSpPr txBox="1"/>
          <p:nvPr/>
        </p:nvSpPr>
        <p:spPr>
          <a:xfrm>
            <a:off x="663497" y="2882441"/>
            <a:ext cx="5395991" cy="646331"/>
          </a:xfrm>
          <a:prstGeom prst="rect">
            <a:avLst/>
          </a:prstGeom>
          <a:noFill/>
        </p:spPr>
        <p:txBody>
          <a:bodyPr wrap="square" rtlCol="0">
            <a:spAutoFit/>
          </a:bodyPr>
          <a:lstStyle/>
          <a:p>
            <a:r>
              <a:rPr kumimoji="1" lang="ja-JP" altLang="en-US" dirty="0"/>
              <a:t>え、ふーーーん。まじでいってんの。次は、結果、だしてね。</a:t>
            </a:r>
          </a:p>
        </p:txBody>
      </p:sp>
      <p:pic>
        <p:nvPicPr>
          <p:cNvPr id="18" name="fugoukaku1">
            <a:hlinkClick r:id="" action="ppaction://media"/>
            <a:extLst>
              <a:ext uri="{FF2B5EF4-FFF2-40B4-BE49-F238E27FC236}">
                <a16:creationId xmlns:a16="http://schemas.microsoft.com/office/drawing/2014/main" id="{68323B8F-07D6-4AF4-A076-0FA98B415A15}"/>
              </a:ext>
            </a:extLst>
          </p:cNvPr>
          <p:cNvPicPr>
            <a:picLocks noChangeAspect="1"/>
          </p:cNvPicPr>
          <p:nvPr>
            <a:audioFile r:link="rId8"/>
            <p:extLst>
              <p:ext uri="{DAA4B4D4-6D71-4841-9C94-3DE7FCFB9230}">
                <p14:media xmlns:p14="http://schemas.microsoft.com/office/powerpoint/2010/main" r:embed="rId7"/>
              </p:ext>
            </p:extLst>
          </p:nvPr>
        </p:nvPicPr>
        <p:blipFill>
          <a:blip r:embed="rId12"/>
          <a:stretch>
            <a:fillRect/>
          </a:stretch>
        </p:blipFill>
        <p:spPr>
          <a:xfrm>
            <a:off x="61910" y="2999927"/>
            <a:ext cx="487363" cy="487363"/>
          </a:xfrm>
          <a:prstGeom prst="rect">
            <a:avLst/>
          </a:prstGeom>
        </p:spPr>
      </p:pic>
      <p:pic>
        <p:nvPicPr>
          <p:cNvPr id="19" name="fugoukaku2">
            <a:hlinkClick r:id="" action="ppaction://media"/>
            <a:extLst>
              <a:ext uri="{FF2B5EF4-FFF2-40B4-BE49-F238E27FC236}">
                <a16:creationId xmlns:a16="http://schemas.microsoft.com/office/drawing/2014/main" id="{46DEEB52-1D72-09A3-F266-506461D2855B}"/>
              </a:ext>
            </a:extLst>
          </p:cNvPr>
          <p:cNvPicPr>
            <a:picLocks noChangeAspect="1"/>
          </p:cNvPicPr>
          <p:nvPr>
            <a:audioFile r:link="rId10"/>
            <p:extLst>
              <p:ext uri="{DAA4B4D4-6D71-4841-9C94-3DE7FCFB9230}">
                <p14:media xmlns:p14="http://schemas.microsoft.com/office/powerpoint/2010/main" r:embed="rId9"/>
              </p:ext>
            </p:extLst>
          </p:nvPr>
        </p:nvPicPr>
        <p:blipFill>
          <a:blip r:embed="rId12"/>
          <a:stretch>
            <a:fillRect/>
          </a:stretch>
        </p:blipFill>
        <p:spPr>
          <a:xfrm>
            <a:off x="76703" y="3858073"/>
            <a:ext cx="487363" cy="487363"/>
          </a:xfrm>
          <a:prstGeom prst="rect">
            <a:avLst/>
          </a:prstGeom>
        </p:spPr>
      </p:pic>
      <p:pic>
        <p:nvPicPr>
          <p:cNvPr id="22" name="図 21" descr="シャツ が含まれている画像">
            <a:extLst>
              <a:ext uri="{FF2B5EF4-FFF2-40B4-BE49-F238E27FC236}">
                <a16:creationId xmlns:a16="http://schemas.microsoft.com/office/drawing/2014/main" id="{D8153648-B898-13DA-A443-418F9C5F4AD2}"/>
              </a:ext>
            </a:extLst>
          </p:cNvPr>
          <p:cNvPicPr>
            <a:picLocks noChangeAspect="1"/>
          </p:cNvPicPr>
          <p:nvPr/>
        </p:nvPicPr>
        <p:blipFill rotWithShape="1">
          <a:blip r:embed="rId13" cstate="email">
            <a:extLst>
              <a:ext uri="{BEBA8EAE-BF5A-486C-A8C5-ECC9F3942E4B}">
                <a14:imgProps xmlns:a14="http://schemas.microsoft.com/office/drawing/2010/main">
                  <a14:imgLayer r:embed="rId14">
                    <a14:imgEffect>
                      <a14:backgroundRemoval t="10791" b="90288" l="12245" r="87500">
                        <a14:foregroundMark x1="13776" y1="70144" x2="13776" y2="69604"/>
                        <a14:foregroundMark x1="85714" y1="36511" x2="87500" y2="38309"/>
                        <a14:foregroundMark x1="77260" y1="35788" x2="77551" y2="33633"/>
                        <a14:foregroundMark x1="77041" y1="37410" x2="77247" y2="35885"/>
                        <a14:foregroundMark x1="48034" y1="18785" x2="45314" y2="19607"/>
                        <a14:foregroundMark x1="49057" y1="18476" x2="48548" y2="18630"/>
                        <a14:foregroundMark x1="46173" y1="26079" x2="46429" y2="24820"/>
                        <a14:foregroundMark x1="49235" y1="23921" x2="49235" y2="28417"/>
                        <a14:foregroundMark x1="74745" y1="16906" x2="75865" y2="17009"/>
                        <a14:foregroundMark x1="66071" y1="15468" x2="65517" y2="14249"/>
                        <a14:foregroundMark x1="54298" y1="16187" x2="54145" y2="15486"/>
                        <a14:foregroundMark x1="54337" y1="16367" x2="54298" y2="16187"/>
                        <a14:foregroundMark x1="79847" y1="16727" x2="77041" y2="16187"/>
                        <a14:foregroundMark x1="80612" y1="16906" x2="81122" y2="16906"/>
                        <a14:foregroundMark x1="71684" y1="14388" x2="72449" y2="14928"/>
                        <a14:foregroundMark x1="14286" y1="67266" x2="12245" y2="68885"/>
                        <a14:backgroundMark x1="81043" y1="24216" x2="80612" y2="23381"/>
                        <a14:backgroundMark x1="82560" y1="27158" x2="81493" y2="25089"/>
                        <a14:backgroundMark x1="77551" y1="17986" x2="78385" y2="17927"/>
                        <a14:backgroundMark x1="76786" y1="17266" x2="78024" y2="17460"/>
                        <a14:backgroundMark x1="78373" y1="17911" x2="76786" y2="17986"/>
                        <a14:backgroundMark x1="83163" y1="21763" x2="84439" y2="23381"/>
                        <a14:backgroundMark x1="80356" y1="23201" x2="81122" y2="23921"/>
                        <a14:backgroundMark x1="80424" y1="23164" x2="80612" y2="23561"/>
                        <a14:backgroundMark x1="82021" y1="25015" x2="82079" y2="25180"/>
                        <a14:backgroundMark x1="81633" y1="23921" x2="81705" y2="24124"/>
                        <a14:backgroundMark x1="84002" y1="28152" x2="83163" y2="29137"/>
                        <a14:backgroundMark x1="84388" y1="27698" x2="84297" y2="27805"/>
                        <a14:backgroundMark x1="85459" y1="26439" x2="84847" y2="27158"/>
                        <a14:backgroundMark x1="54847" y1="14568" x2="53316" y2="14568"/>
                        <a14:backgroundMark x1="63520" y1="12410" x2="64541" y2="13309"/>
                        <a14:backgroundMark x1="64031" y1="12590" x2="65306" y2="13309"/>
                        <a14:backgroundMark x1="63776" y1="13129" x2="65051" y2="13849"/>
                        <a14:backgroundMark x1="64031" y1="10791" x2="65816" y2="11151"/>
                        <a14:backgroundMark x1="64541" y1="14029" x2="65561" y2="14209"/>
                        <a14:backgroundMark x1="54082" y1="16187" x2="54082" y2="16187"/>
                        <a14:backgroundMark x1="43878" y1="19784" x2="45153" y2="19784"/>
                        <a14:backgroundMark x1="49745" y1="17986" x2="48724" y2="18165"/>
                        <a14:backgroundMark x1="48469" y1="18525" x2="47704" y2="18345"/>
                        <a14:backgroundMark x1="62500" y1="11691" x2="64796" y2="13489"/>
                        <a14:backgroundMark x1="76786" y1="34892" x2="76531" y2="34532"/>
                        <a14:backgroundMark x1="82908" y1="27518" x2="83929" y2="28058"/>
                        <a14:backgroundMark x1="80612" y1="20504" x2="82143" y2="21043"/>
                        <a14:backgroundMark x1="83673" y1="20324" x2="83929" y2="21942"/>
                        <a14:backgroundMark x1="81633" y1="16727" x2="81122" y2="16906"/>
                        <a14:backgroundMark x1="49235" y1="36511" x2="49490" y2="36871"/>
                        <a14:backgroundMark x1="80867" y1="23201" x2="84184" y2="26439"/>
                      </a14:backgroundRemoval>
                    </a14:imgEffect>
                  </a14:imgLayer>
                </a14:imgProps>
              </a:ext>
              <a:ext uri="{28A0092B-C50C-407E-A947-70E740481C1C}">
                <a14:useLocalDpi xmlns:a14="http://schemas.microsoft.com/office/drawing/2010/main"/>
              </a:ext>
            </a:extLst>
          </a:blip>
          <a:srcRect l="4034" t="3655" r="4007"/>
          <a:stretch/>
        </p:blipFill>
        <p:spPr>
          <a:xfrm>
            <a:off x="1360873" y="4348014"/>
            <a:ext cx="2102784" cy="3102081"/>
          </a:xfrm>
          <a:prstGeom prst="rect">
            <a:avLst/>
          </a:prstGeom>
        </p:spPr>
      </p:pic>
      <p:pic>
        <p:nvPicPr>
          <p:cNvPr id="23" name="図 22" descr="男性の顔の絵&#10;&#10;中程度の精度で自動的に生成された説明">
            <a:extLst>
              <a:ext uri="{FF2B5EF4-FFF2-40B4-BE49-F238E27FC236}">
                <a16:creationId xmlns:a16="http://schemas.microsoft.com/office/drawing/2014/main" id="{79FFB037-E2BE-5A5F-5C4D-F23A968645F0}"/>
              </a:ext>
            </a:extLst>
          </p:cNvPr>
          <p:cNvPicPr>
            <a:picLocks noChangeAspect="1"/>
          </p:cNvPicPr>
          <p:nvPr/>
        </p:nvPicPr>
        <p:blipFill rotWithShape="1">
          <a:blip r:embed="rId15" cstate="email">
            <a:extLst>
              <a:ext uri="{BEBA8EAE-BF5A-486C-A8C5-ECC9F3942E4B}">
                <a14:imgProps xmlns:a14="http://schemas.microsoft.com/office/drawing/2010/main">
                  <a14:imgLayer r:embed="rId16">
                    <a14:imgEffect>
                      <a14:brightnessContrast bright="-100000" contrast="-40000"/>
                    </a14:imgEffect>
                  </a14:imgLayer>
                </a14:imgProps>
              </a:ext>
              <a:ext uri="{28A0092B-C50C-407E-A947-70E740481C1C}">
                <a14:useLocalDpi xmlns:a14="http://schemas.microsoft.com/office/drawing/2010/main"/>
              </a:ext>
            </a:extLst>
          </a:blip>
          <a:srcRect/>
          <a:stretch/>
        </p:blipFill>
        <p:spPr>
          <a:xfrm>
            <a:off x="8463776" y="4345436"/>
            <a:ext cx="1918009" cy="2374015"/>
          </a:xfrm>
          <a:prstGeom prst="rect">
            <a:avLst/>
          </a:prstGeom>
        </p:spPr>
      </p:pic>
      <p:sp>
        <p:nvSpPr>
          <p:cNvPr id="24" name="テキスト ボックス 23">
            <a:extLst>
              <a:ext uri="{FF2B5EF4-FFF2-40B4-BE49-F238E27FC236}">
                <a16:creationId xmlns:a16="http://schemas.microsoft.com/office/drawing/2014/main" id="{DBA84520-1F56-FD87-38C9-8155D0A0E75F}"/>
              </a:ext>
            </a:extLst>
          </p:cNvPr>
          <p:cNvSpPr txBox="1"/>
          <p:nvPr/>
        </p:nvSpPr>
        <p:spPr>
          <a:xfrm>
            <a:off x="6940703" y="1988208"/>
            <a:ext cx="4587800" cy="923330"/>
          </a:xfrm>
          <a:prstGeom prst="rect">
            <a:avLst/>
          </a:prstGeom>
          <a:noFill/>
        </p:spPr>
        <p:txBody>
          <a:bodyPr wrap="square" rtlCol="0">
            <a:spAutoFit/>
          </a:bodyPr>
          <a:lstStyle/>
          <a:p>
            <a:r>
              <a:rPr lang="ja-JP" altLang="en-US" b="0" i="0" dirty="0">
                <a:effectLst/>
                <a:highlight>
                  <a:srgbClr val="F8F8F8"/>
                </a:highlight>
                <a:latin typeface="NotoSansJP"/>
              </a:rPr>
              <a:t>合格とありますが、それってあなたの感想ですよね。</a:t>
            </a:r>
            <a:endParaRPr kumimoji="1" lang="ja-JP" altLang="en-US" dirty="0"/>
          </a:p>
          <a:p>
            <a:endParaRPr kumimoji="1" lang="ja-JP" altLang="en-US" dirty="0"/>
          </a:p>
        </p:txBody>
      </p:sp>
      <p:sp>
        <p:nvSpPr>
          <p:cNvPr id="25" name="テキスト ボックス 24">
            <a:extLst>
              <a:ext uri="{FF2B5EF4-FFF2-40B4-BE49-F238E27FC236}">
                <a16:creationId xmlns:a16="http://schemas.microsoft.com/office/drawing/2014/main" id="{14485964-8FF7-DFDA-BF94-83EBE72476E8}"/>
              </a:ext>
            </a:extLst>
          </p:cNvPr>
          <p:cNvSpPr txBox="1"/>
          <p:nvPr/>
        </p:nvSpPr>
        <p:spPr>
          <a:xfrm>
            <a:off x="663497" y="3738676"/>
            <a:ext cx="3875050" cy="646331"/>
          </a:xfrm>
          <a:prstGeom prst="rect">
            <a:avLst/>
          </a:prstGeom>
          <a:noFill/>
        </p:spPr>
        <p:txBody>
          <a:bodyPr wrap="square" rtlCol="0">
            <a:spAutoFit/>
          </a:bodyPr>
          <a:lstStyle/>
          <a:p>
            <a:r>
              <a:rPr kumimoji="1" lang="ja-JP" altLang="en-US" dirty="0"/>
              <a:t>はあー、がち、だるいんですけど。その空っぽの頭で反省しな。</a:t>
            </a:r>
          </a:p>
        </p:txBody>
      </p:sp>
    </p:spTree>
    <p:extLst>
      <p:ext uri="{BB962C8B-B14F-4D97-AF65-F5344CB8AC3E}">
        <p14:creationId xmlns:p14="http://schemas.microsoft.com/office/powerpoint/2010/main" val="69544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9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488"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896"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4341" fill="hold"/>
                                        <p:tgtEl>
                                          <p:spTgt spid="18"/>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6240" fill="hold"/>
                                        <p:tgtEl>
                                          <p:spTgt spid="19"/>
                                        </p:tgtEl>
                                      </p:cBhvr>
                                    </p:cmd>
                                  </p:childTnLst>
                                </p:cTn>
                              </p:par>
                              <p:par>
                                <p:cTn id="23" presetID="32" presetClass="emph" presetSubtype="0" fill="hold" nodeType="withEffect">
                                  <p:stCondLst>
                                    <p:cond delay="0"/>
                                  </p:stCondLst>
                                  <p:childTnLst>
                                    <p:animRot by="120000">
                                      <p:cBhvr>
                                        <p:cTn id="24" dur="415" fill="hold">
                                          <p:stCondLst>
                                            <p:cond delay="0"/>
                                          </p:stCondLst>
                                        </p:cTn>
                                        <p:tgtEl>
                                          <p:spTgt spid="22"/>
                                        </p:tgtEl>
                                        <p:attrNameLst>
                                          <p:attrName>r</p:attrName>
                                        </p:attrNameLst>
                                      </p:cBhvr>
                                    </p:animRot>
                                    <p:animRot by="-240000">
                                      <p:cBhvr>
                                        <p:cTn id="25" dur="830" fill="hold">
                                          <p:stCondLst>
                                            <p:cond delay="830"/>
                                          </p:stCondLst>
                                        </p:cTn>
                                        <p:tgtEl>
                                          <p:spTgt spid="22"/>
                                        </p:tgtEl>
                                        <p:attrNameLst>
                                          <p:attrName>r</p:attrName>
                                        </p:attrNameLst>
                                      </p:cBhvr>
                                    </p:animRot>
                                    <p:animRot by="240000">
                                      <p:cBhvr>
                                        <p:cTn id="26" dur="830" fill="hold">
                                          <p:stCondLst>
                                            <p:cond delay="1660"/>
                                          </p:stCondLst>
                                        </p:cTn>
                                        <p:tgtEl>
                                          <p:spTgt spid="22"/>
                                        </p:tgtEl>
                                        <p:attrNameLst>
                                          <p:attrName>r</p:attrName>
                                        </p:attrNameLst>
                                      </p:cBhvr>
                                    </p:animRot>
                                    <p:animRot by="-240000">
                                      <p:cBhvr>
                                        <p:cTn id="27" dur="830" fill="hold">
                                          <p:stCondLst>
                                            <p:cond delay="2490"/>
                                          </p:stCondLst>
                                        </p:cTn>
                                        <p:tgtEl>
                                          <p:spTgt spid="22"/>
                                        </p:tgtEl>
                                        <p:attrNameLst>
                                          <p:attrName>r</p:attrName>
                                        </p:attrNameLst>
                                      </p:cBhvr>
                                    </p:animRot>
                                    <p:animRot by="120000">
                                      <p:cBhvr>
                                        <p:cTn id="28" dur="830" fill="hold">
                                          <p:stCondLst>
                                            <p:cond delay="3320"/>
                                          </p:stCondLst>
                                        </p:cTn>
                                        <p:tgtEl>
                                          <p:spTgt spid="22"/>
                                        </p:tgtEl>
                                        <p:attrNameLst>
                                          <p:attrName>r</p:attrName>
                                        </p:attrNameLst>
                                      </p:cBhvr>
                                    </p:animRot>
                                  </p:childTnLst>
                                </p:cTn>
                              </p:par>
                              <p:par>
                                <p:cTn id="29" presetID="32" presetClass="emph" presetSubtype="0" fill="hold" nodeType="withEffect">
                                  <p:stCondLst>
                                    <p:cond delay="0"/>
                                  </p:stCondLst>
                                  <p:childTnLst>
                                    <p:animRot by="120000">
                                      <p:cBhvr>
                                        <p:cTn id="30" dur="560" fill="hold">
                                          <p:stCondLst>
                                            <p:cond delay="0"/>
                                          </p:stCondLst>
                                        </p:cTn>
                                        <p:tgtEl>
                                          <p:spTgt spid="22"/>
                                        </p:tgtEl>
                                        <p:attrNameLst>
                                          <p:attrName>r</p:attrName>
                                        </p:attrNameLst>
                                      </p:cBhvr>
                                    </p:animRot>
                                    <p:animRot by="-240000">
                                      <p:cBhvr>
                                        <p:cTn id="31" dur="1120" fill="hold">
                                          <p:stCondLst>
                                            <p:cond delay="1120"/>
                                          </p:stCondLst>
                                        </p:cTn>
                                        <p:tgtEl>
                                          <p:spTgt spid="22"/>
                                        </p:tgtEl>
                                        <p:attrNameLst>
                                          <p:attrName>r</p:attrName>
                                        </p:attrNameLst>
                                      </p:cBhvr>
                                    </p:animRot>
                                    <p:animRot by="240000">
                                      <p:cBhvr>
                                        <p:cTn id="32" dur="1120" fill="hold">
                                          <p:stCondLst>
                                            <p:cond delay="2240"/>
                                          </p:stCondLst>
                                        </p:cTn>
                                        <p:tgtEl>
                                          <p:spTgt spid="22"/>
                                        </p:tgtEl>
                                        <p:attrNameLst>
                                          <p:attrName>r</p:attrName>
                                        </p:attrNameLst>
                                      </p:cBhvr>
                                    </p:animRot>
                                    <p:animRot by="-240000">
                                      <p:cBhvr>
                                        <p:cTn id="33" dur="1120" fill="hold">
                                          <p:stCondLst>
                                            <p:cond delay="3360"/>
                                          </p:stCondLst>
                                        </p:cTn>
                                        <p:tgtEl>
                                          <p:spTgt spid="22"/>
                                        </p:tgtEl>
                                        <p:attrNameLst>
                                          <p:attrName>r</p:attrName>
                                        </p:attrNameLst>
                                      </p:cBhvr>
                                    </p:animRot>
                                    <p:animRot by="120000">
                                      <p:cBhvr>
                                        <p:cTn id="34" dur="1120" fill="hold">
                                          <p:stCondLst>
                                            <p:cond delay="4480"/>
                                          </p:stCondLst>
                                        </p:cTn>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fill="hold" display="0">
                  <p:stCondLst>
                    <p:cond delay="indefinite"/>
                  </p:stCondLst>
                  <p:endCondLst>
                    <p:cond evt="onStopAudio" delay="0">
                      <p:tgtEl>
                        <p:sldTgt/>
                      </p:tgtEl>
                    </p:cond>
                  </p:endCondLst>
                </p:cTn>
                <p:tgtEl>
                  <p:spTgt spid="4"/>
                </p:tgtEl>
              </p:cMediaNode>
            </p:audio>
            <p:audio>
              <p:cMediaNode vol="80000">
                <p:cTn id="36" fill="hold" display="0">
                  <p:stCondLst>
                    <p:cond delay="indefinite"/>
                  </p:stCondLst>
                  <p:endCondLst>
                    <p:cond evt="onStopAudio" delay="0">
                      <p:tgtEl>
                        <p:sldTgt/>
                      </p:tgtEl>
                    </p:cond>
                  </p:endCondLst>
                </p:cTn>
                <p:tgtEl>
                  <p:spTgt spid="6"/>
                </p:tgtEl>
              </p:cMediaNode>
            </p:audio>
            <p:audio>
              <p:cMediaNode vol="80000">
                <p:cTn id="37" fill="hold" display="0">
                  <p:stCondLst>
                    <p:cond delay="indefinite"/>
                  </p:stCondLst>
                  <p:endCondLst>
                    <p:cond evt="onStopAudio" delay="0">
                      <p:tgtEl>
                        <p:sldTgt/>
                      </p:tgtEl>
                    </p:cond>
                  </p:endCondLst>
                </p:cTn>
                <p:tgtEl>
                  <p:spTgt spid="8"/>
                </p:tgtEl>
              </p:cMediaNode>
            </p:audio>
            <p:audio>
              <p:cMediaNode vol="80000">
                <p:cTn id="38" fill="hold" display="0">
                  <p:stCondLst>
                    <p:cond delay="indefinite"/>
                  </p:stCondLst>
                  <p:endCondLst>
                    <p:cond evt="onStopAudio" delay="0">
                      <p:tgtEl>
                        <p:sldTgt/>
                      </p:tgtEl>
                    </p:cond>
                  </p:endCondLst>
                </p:cTn>
                <p:tgtEl>
                  <p:spTgt spid="18"/>
                </p:tgtEl>
              </p:cMediaNode>
            </p:audio>
            <p:audio>
              <p:cMediaNode vol="80000">
                <p:cTn id="39"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063577F-2949-C31E-B4B0-5E250230F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タイトル 1">
            <a:extLst>
              <a:ext uri="{FF2B5EF4-FFF2-40B4-BE49-F238E27FC236}">
                <a16:creationId xmlns:a16="http://schemas.microsoft.com/office/drawing/2014/main" id="{22C79CDE-EDDB-0DF8-9D05-F8E75A6AA7F5}"/>
              </a:ext>
            </a:extLst>
          </p:cNvPr>
          <p:cNvSpPr txBox="1">
            <a:spLocks/>
          </p:cNvSpPr>
          <p:nvPr/>
        </p:nvSpPr>
        <p:spPr>
          <a:xfrm>
            <a:off x="2851518" y="2889614"/>
            <a:ext cx="8172864" cy="15454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ja-JP" altLang="en-US" sz="9600" dirty="0">
                <a:solidFill>
                  <a:schemeClr val="accent1">
                    <a:lumMod val="60000"/>
                    <a:lumOff val="40000"/>
                  </a:schemeClr>
                </a:solidFill>
                <a:effectLst>
                  <a:reflection blurRad="6350" stA="60000" endA="900" endPos="58000" dir="5400000" sy="-100000" algn="bl" rotWithShape="0"/>
                </a:effectLst>
                <a:latin typeface="BIZ UDゴシック" panose="020B0400000000000000" pitchFamily="49" charset="-128"/>
                <a:ea typeface="BIZ UDゴシック" panose="020B0400000000000000" pitchFamily="49" charset="-128"/>
              </a:rPr>
              <a:t>４つの機能</a:t>
            </a:r>
            <a:endParaRPr kumimoji="1" lang="ja-JP" altLang="en-US" sz="9600" dirty="0">
              <a:solidFill>
                <a:schemeClr val="accent1">
                  <a:lumMod val="60000"/>
                  <a:lumOff val="40000"/>
                </a:schemeClr>
              </a:solidFill>
              <a:effectLst>
                <a:reflection blurRad="6350" stA="60000" endA="900" endPos="58000" dir="5400000" sy="-100000" algn="bl" rotWithShape="0"/>
              </a:effectLst>
              <a:latin typeface="BIZ UDゴシック" panose="020B0400000000000000" pitchFamily="49" charset="-128"/>
              <a:ea typeface="BIZ UDゴシック" panose="020B0400000000000000" pitchFamily="49" charset="-128"/>
            </a:endParaRPr>
          </a:p>
        </p:txBody>
      </p:sp>
      <p:sp>
        <p:nvSpPr>
          <p:cNvPr id="37" name="Freeform: Shape 36">
            <a:extLst>
              <a:ext uri="{FF2B5EF4-FFF2-40B4-BE49-F238E27FC236}">
                <a16:creationId xmlns:a16="http://schemas.microsoft.com/office/drawing/2014/main" id="{17E4A51B-BAF6-3729-A2C0-89331F2FB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65" y="-318"/>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40000">
                <a:schemeClr val="bg2"/>
              </a:gs>
              <a:gs pos="100000">
                <a:schemeClr val="accent1">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72BA66A5-9D69-833F-ACAF-7FCCAEBE3CDC}"/>
              </a:ext>
            </a:extLst>
          </p:cNvPr>
          <p:cNvSpPr>
            <a:spLocks noGrp="1"/>
          </p:cNvSpPr>
          <p:nvPr>
            <p:ph type="title"/>
          </p:nvPr>
        </p:nvSpPr>
        <p:spPr>
          <a:xfrm>
            <a:off x="914800" y="924951"/>
            <a:ext cx="6778568" cy="1061720"/>
          </a:xfrm>
        </p:spPr>
        <p:txBody>
          <a:bodyPr anchor="t">
            <a:noAutofit/>
          </a:bodyPr>
          <a:lstStyle/>
          <a:p>
            <a:r>
              <a:rPr kumimoji="1" lang="ja-JP" altLang="en-US" sz="4000" dirty="0">
                <a:latin typeface="BIZ UDゴシック" panose="020B0400000000000000" pitchFamily="49" charset="-128"/>
                <a:ea typeface="BIZ UDゴシック" panose="020B0400000000000000" pitchFamily="49" charset="-128"/>
              </a:rPr>
              <a:t>生活習慣改善アプリとは</a:t>
            </a:r>
          </a:p>
        </p:txBody>
      </p:sp>
      <p:grpSp>
        <p:nvGrpSpPr>
          <p:cNvPr id="26" name="グループ化 25">
            <a:extLst>
              <a:ext uri="{FF2B5EF4-FFF2-40B4-BE49-F238E27FC236}">
                <a16:creationId xmlns:a16="http://schemas.microsoft.com/office/drawing/2014/main" id="{DE7A6386-7477-2007-45D9-2ADF754A5B35}"/>
              </a:ext>
            </a:extLst>
          </p:cNvPr>
          <p:cNvGrpSpPr/>
          <p:nvPr/>
        </p:nvGrpSpPr>
        <p:grpSpPr>
          <a:xfrm>
            <a:off x="314352" y="2082397"/>
            <a:ext cx="2563965" cy="4275838"/>
            <a:chOff x="567563" y="1891112"/>
            <a:chExt cx="2691217" cy="4275838"/>
          </a:xfrm>
          <a:solidFill>
            <a:schemeClr val="bg2">
              <a:lumMod val="50000"/>
            </a:schemeClr>
          </a:solidFill>
        </p:grpSpPr>
        <p:sp>
          <p:nvSpPr>
            <p:cNvPr id="17" name="フリーフォーム: 図形 16">
              <a:extLst>
                <a:ext uri="{FF2B5EF4-FFF2-40B4-BE49-F238E27FC236}">
                  <a16:creationId xmlns:a16="http://schemas.microsoft.com/office/drawing/2014/main" id="{E947C3A8-4893-3C7D-7861-D3818A8ABC8C}"/>
                </a:ext>
              </a:extLst>
            </p:cNvPr>
            <p:cNvSpPr/>
            <p:nvPr/>
          </p:nvSpPr>
          <p:spPr>
            <a:xfrm>
              <a:off x="567563" y="1891112"/>
              <a:ext cx="2691217" cy="4275838"/>
            </a:xfrm>
            <a:custGeom>
              <a:avLst/>
              <a:gdLst>
                <a:gd name="connsiteX0" fmla="*/ 0 w 2691217"/>
                <a:gd name="connsiteY0" fmla="*/ 0 h 4275838"/>
                <a:gd name="connsiteX1" fmla="*/ 2691217 w 2691217"/>
                <a:gd name="connsiteY1" fmla="*/ 0 h 4275838"/>
                <a:gd name="connsiteX2" fmla="*/ 2691217 w 2691217"/>
                <a:gd name="connsiteY2" fmla="*/ 4275838 h 4275838"/>
                <a:gd name="connsiteX3" fmla="*/ 0 w 2691217"/>
                <a:gd name="connsiteY3" fmla="*/ 4275838 h 4275838"/>
                <a:gd name="connsiteX4" fmla="*/ 0 w 2691217"/>
                <a:gd name="connsiteY4" fmla="*/ 0 h 4275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1217" h="4275838">
                  <a:moveTo>
                    <a:pt x="0" y="0"/>
                  </a:moveTo>
                  <a:lnTo>
                    <a:pt x="2691217" y="0"/>
                  </a:lnTo>
                  <a:lnTo>
                    <a:pt x="2691217" y="4275838"/>
                  </a:lnTo>
                  <a:lnTo>
                    <a:pt x="0" y="4275838"/>
                  </a:lnTo>
                  <a:lnTo>
                    <a:pt x="0" y="0"/>
                  </a:lnTo>
                  <a:close/>
                </a:path>
              </a:pathLst>
            </a:custGeom>
            <a:grpFill/>
            <a:ln>
              <a:solidFill>
                <a:schemeClr val="bg2">
                  <a:lumMod val="50000"/>
                </a:schemeClr>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65832" tIns="1710336" rIns="265832" bIns="330200" numCol="1" spcCol="1270" anchor="t" anchorCtr="0">
              <a:noAutofit/>
            </a:bodyPr>
            <a:lstStyle/>
            <a:p>
              <a:pPr marL="0" lvl="0" indent="0" algn="l" defTabSz="800100">
                <a:lnSpc>
                  <a:spcPct val="120000"/>
                </a:lnSpc>
                <a:spcBef>
                  <a:spcPct val="0"/>
                </a:spcBef>
                <a:spcAft>
                  <a:spcPct val="35000"/>
                </a:spcAft>
                <a:buNone/>
              </a:pPr>
              <a:endParaRPr lang="en-US" sz="2000" kern="1200" dirty="0">
                <a:latin typeface="BIZ UDゴシック" panose="020B0400000000000000" pitchFamily="49" charset="-128"/>
                <a:ea typeface="BIZ UDゴシック" panose="020B0400000000000000" pitchFamily="49" charset="-128"/>
              </a:endParaRPr>
            </a:p>
          </p:txBody>
        </p:sp>
        <p:grpSp>
          <p:nvGrpSpPr>
            <p:cNvPr id="25" name="グループ化 24">
              <a:extLst>
                <a:ext uri="{FF2B5EF4-FFF2-40B4-BE49-F238E27FC236}">
                  <a16:creationId xmlns:a16="http://schemas.microsoft.com/office/drawing/2014/main" id="{6110E98A-2727-8DD8-505B-6AF5FF65D88F}"/>
                </a:ext>
              </a:extLst>
            </p:cNvPr>
            <p:cNvGrpSpPr/>
            <p:nvPr/>
          </p:nvGrpSpPr>
          <p:grpSpPr>
            <a:xfrm>
              <a:off x="753920" y="2229995"/>
              <a:ext cx="2449144" cy="2165411"/>
              <a:chOff x="753920" y="2229995"/>
              <a:chExt cx="2449144" cy="2165411"/>
            </a:xfrm>
            <a:grpFill/>
          </p:grpSpPr>
          <p:sp>
            <p:nvSpPr>
              <p:cNvPr id="18" name="フリーフォーム: 図形 17">
                <a:extLst>
                  <a:ext uri="{FF2B5EF4-FFF2-40B4-BE49-F238E27FC236}">
                    <a16:creationId xmlns:a16="http://schemas.microsoft.com/office/drawing/2014/main" id="{37FCD1D9-27FF-2D3A-59B7-484CA728530E}"/>
                  </a:ext>
                </a:extLst>
              </p:cNvPr>
              <p:cNvSpPr/>
              <p:nvPr/>
            </p:nvSpPr>
            <p:spPr>
              <a:xfrm flipH="1">
                <a:off x="1267618" y="2229995"/>
                <a:ext cx="1756701" cy="1291784"/>
              </a:xfrm>
              <a:custGeom>
                <a:avLst/>
                <a:gdLst>
                  <a:gd name="connsiteX0" fmla="*/ 0 w 986923"/>
                  <a:gd name="connsiteY0" fmla="*/ 0 h 1291784"/>
                  <a:gd name="connsiteX1" fmla="*/ 986923 w 986923"/>
                  <a:gd name="connsiteY1" fmla="*/ 0 h 1291784"/>
                  <a:gd name="connsiteX2" fmla="*/ 986923 w 986923"/>
                  <a:gd name="connsiteY2" fmla="*/ 1291784 h 1291784"/>
                  <a:gd name="connsiteX3" fmla="*/ 0 w 986923"/>
                  <a:gd name="connsiteY3" fmla="*/ 1291784 h 1291784"/>
                  <a:gd name="connsiteX4" fmla="*/ 0 w 986923"/>
                  <a:gd name="connsiteY4" fmla="*/ 0 h 12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923" h="1291784">
                    <a:moveTo>
                      <a:pt x="0" y="0"/>
                    </a:moveTo>
                    <a:lnTo>
                      <a:pt x="986923" y="0"/>
                    </a:lnTo>
                    <a:lnTo>
                      <a:pt x="986923" y="1291784"/>
                    </a:lnTo>
                    <a:lnTo>
                      <a:pt x="0" y="1291784"/>
                    </a:lnTo>
                    <a:lnTo>
                      <a:pt x="0" y="0"/>
                    </a:lnTo>
                    <a:close/>
                  </a:path>
                </a:pathLst>
              </a:custGeom>
              <a:grpFill/>
              <a:ln>
                <a:noFill/>
              </a:ln>
              <a:sp3d/>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65832" tIns="165100" rIns="265832" bIns="165100" numCol="1" spcCol="1270" anchor="ctr" anchorCtr="0">
                <a:noAutofit/>
              </a:bodyPr>
              <a:lstStyle/>
              <a:p>
                <a:pPr marL="0" lvl="0" indent="0" algn="l" defTabSz="889000">
                  <a:lnSpc>
                    <a:spcPct val="90000"/>
                  </a:lnSpc>
                  <a:spcBef>
                    <a:spcPct val="0"/>
                  </a:spcBef>
                  <a:spcAft>
                    <a:spcPct val="35000"/>
                  </a:spcAft>
                  <a:buNone/>
                </a:pPr>
                <a:r>
                  <a:rPr lang="en-US" sz="4000" kern="1200" dirty="0"/>
                  <a:t>01</a:t>
                </a:r>
              </a:p>
            </p:txBody>
          </p:sp>
          <p:sp>
            <p:nvSpPr>
              <p:cNvPr id="3" name="テキスト ボックス 2">
                <a:extLst>
                  <a:ext uri="{FF2B5EF4-FFF2-40B4-BE49-F238E27FC236}">
                    <a16:creationId xmlns:a16="http://schemas.microsoft.com/office/drawing/2014/main" id="{EEF33A24-9D77-D98D-4315-E76F73E811E0}"/>
                  </a:ext>
                </a:extLst>
              </p:cNvPr>
              <p:cNvSpPr txBox="1"/>
              <p:nvPr/>
            </p:nvSpPr>
            <p:spPr>
              <a:xfrm>
                <a:off x="753920" y="3687520"/>
                <a:ext cx="2449144" cy="707886"/>
              </a:xfrm>
              <a:prstGeom prst="rect">
                <a:avLst/>
              </a:prstGeom>
              <a:grpFill/>
            </p:spPr>
            <p:txBody>
              <a:bodyPr wrap="square" rtlCol="0">
                <a:spAutoFit/>
              </a:bodyPr>
              <a:lstStyle/>
              <a:p>
                <a:r>
                  <a:rPr kumimoji="1" lang="ja-JP" altLang="en-US" sz="4000" dirty="0">
                    <a:solidFill>
                      <a:schemeClr val="bg1"/>
                    </a:solidFill>
                    <a:latin typeface="BIZ UDゴシック" panose="020B0400000000000000" pitchFamily="49" charset="-128"/>
                    <a:ea typeface="BIZ UDゴシック" panose="020B0400000000000000" pitchFamily="49" charset="-128"/>
                  </a:rPr>
                  <a:t>健康管理</a:t>
                </a:r>
              </a:p>
            </p:txBody>
          </p:sp>
        </p:grpSp>
      </p:grpSp>
      <p:sp>
        <p:nvSpPr>
          <p:cNvPr id="11" name="テキスト ボックス 10">
            <a:extLst>
              <a:ext uri="{FF2B5EF4-FFF2-40B4-BE49-F238E27FC236}">
                <a16:creationId xmlns:a16="http://schemas.microsoft.com/office/drawing/2014/main" id="{63871ADB-116B-A92B-0C74-B9A8660456D6}"/>
              </a:ext>
            </a:extLst>
          </p:cNvPr>
          <p:cNvSpPr txBox="1"/>
          <p:nvPr/>
        </p:nvSpPr>
        <p:spPr>
          <a:xfrm>
            <a:off x="8908608" y="4873729"/>
            <a:ext cx="2547031" cy="646331"/>
          </a:xfrm>
          <a:prstGeom prst="rect">
            <a:avLst/>
          </a:prstGeom>
          <a:noFill/>
        </p:spPr>
        <p:txBody>
          <a:bodyPr wrap="square" rtlCol="0">
            <a:spAutoFit/>
          </a:bodyPr>
          <a:lstStyle/>
          <a:p>
            <a:r>
              <a:rPr kumimoji="1" lang="ja-JP" altLang="en-US" sz="3600" dirty="0">
                <a:solidFill>
                  <a:schemeClr val="bg1"/>
                </a:solidFill>
              </a:rPr>
              <a:t>なんだろう</a:t>
            </a:r>
          </a:p>
        </p:txBody>
      </p:sp>
      <p:grpSp>
        <p:nvGrpSpPr>
          <p:cNvPr id="13" name="グループ化 12">
            <a:extLst>
              <a:ext uri="{FF2B5EF4-FFF2-40B4-BE49-F238E27FC236}">
                <a16:creationId xmlns:a16="http://schemas.microsoft.com/office/drawing/2014/main" id="{434659C2-4892-C5B5-2F87-FA866ABFE879}"/>
              </a:ext>
            </a:extLst>
          </p:cNvPr>
          <p:cNvGrpSpPr/>
          <p:nvPr/>
        </p:nvGrpSpPr>
        <p:grpSpPr>
          <a:xfrm>
            <a:off x="3105936" y="2082397"/>
            <a:ext cx="2563965" cy="4275838"/>
            <a:chOff x="567563" y="1891112"/>
            <a:chExt cx="2691217" cy="4275838"/>
          </a:xfrm>
          <a:solidFill>
            <a:schemeClr val="accent6">
              <a:lumMod val="60000"/>
              <a:lumOff val="40000"/>
            </a:schemeClr>
          </a:solidFill>
        </p:grpSpPr>
        <p:sp>
          <p:nvSpPr>
            <p:cNvPr id="15" name="フリーフォーム: 図形 14">
              <a:extLst>
                <a:ext uri="{FF2B5EF4-FFF2-40B4-BE49-F238E27FC236}">
                  <a16:creationId xmlns:a16="http://schemas.microsoft.com/office/drawing/2014/main" id="{DFFB19B5-D3C2-430F-5D96-65E14BAB8344}"/>
                </a:ext>
              </a:extLst>
            </p:cNvPr>
            <p:cNvSpPr/>
            <p:nvPr/>
          </p:nvSpPr>
          <p:spPr>
            <a:xfrm>
              <a:off x="567563" y="1891112"/>
              <a:ext cx="2691217" cy="4275838"/>
            </a:xfrm>
            <a:custGeom>
              <a:avLst/>
              <a:gdLst>
                <a:gd name="connsiteX0" fmla="*/ 0 w 2691217"/>
                <a:gd name="connsiteY0" fmla="*/ 0 h 4275838"/>
                <a:gd name="connsiteX1" fmla="*/ 2691217 w 2691217"/>
                <a:gd name="connsiteY1" fmla="*/ 0 h 4275838"/>
                <a:gd name="connsiteX2" fmla="*/ 2691217 w 2691217"/>
                <a:gd name="connsiteY2" fmla="*/ 4275838 h 4275838"/>
                <a:gd name="connsiteX3" fmla="*/ 0 w 2691217"/>
                <a:gd name="connsiteY3" fmla="*/ 4275838 h 4275838"/>
                <a:gd name="connsiteX4" fmla="*/ 0 w 2691217"/>
                <a:gd name="connsiteY4" fmla="*/ 0 h 4275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1217" h="4275838">
                  <a:moveTo>
                    <a:pt x="0" y="0"/>
                  </a:moveTo>
                  <a:lnTo>
                    <a:pt x="2691217" y="0"/>
                  </a:lnTo>
                  <a:lnTo>
                    <a:pt x="2691217" y="4275838"/>
                  </a:lnTo>
                  <a:lnTo>
                    <a:pt x="0" y="4275838"/>
                  </a:lnTo>
                  <a:lnTo>
                    <a:pt x="0" y="0"/>
                  </a:lnTo>
                  <a:close/>
                </a:path>
              </a:pathLst>
            </a:custGeom>
            <a:grpFill/>
            <a:ln>
              <a:solidFill>
                <a:schemeClr val="accent6">
                  <a:lumMod val="60000"/>
                  <a:lumOff val="40000"/>
                </a:schemeClr>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65832" tIns="1710336" rIns="265832" bIns="330200" numCol="1" spcCol="1270" anchor="t" anchorCtr="0">
              <a:noAutofit/>
            </a:bodyPr>
            <a:lstStyle/>
            <a:p>
              <a:pPr marL="0" lvl="0" indent="0" algn="l" defTabSz="800100">
                <a:lnSpc>
                  <a:spcPct val="120000"/>
                </a:lnSpc>
                <a:spcBef>
                  <a:spcPct val="0"/>
                </a:spcBef>
                <a:spcAft>
                  <a:spcPct val="35000"/>
                </a:spcAft>
                <a:buNone/>
              </a:pPr>
              <a:endParaRPr lang="en-US" sz="2000" kern="1200" dirty="0">
                <a:latin typeface="BIZ UDゴシック" panose="020B0400000000000000" pitchFamily="49" charset="-128"/>
                <a:ea typeface="BIZ UDゴシック" panose="020B0400000000000000" pitchFamily="49" charset="-128"/>
              </a:endParaRPr>
            </a:p>
          </p:txBody>
        </p:sp>
        <p:grpSp>
          <p:nvGrpSpPr>
            <p:cNvPr id="23" name="グループ化 22">
              <a:extLst>
                <a:ext uri="{FF2B5EF4-FFF2-40B4-BE49-F238E27FC236}">
                  <a16:creationId xmlns:a16="http://schemas.microsoft.com/office/drawing/2014/main" id="{B0C86F6A-ED28-DE07-F2EC-0DFBDC445B7D}"/>
                </a:ext>
              </a:extLst>
            </p:cNvPr>
            <p:cNvGrpSpPr/>
            <p:nvPr/>
          </p:nvGrpSpPr>
          <p:grpSpPr>
            <a:xfrm>
              <a:off x="753920" y="2229995"/>
              <a:ext cx="2449144" cy="2165411"/>
              <a:chOff x="753920" y="2229995"/>
              <a:chExt cx="2449144" cy="2165411"/>
            </a:xfrm>
            <a:grpFill/>
          </p:grpSpPr>
          <p:sp>
            <p:nvSpPr>
              <p:cNvPr id="24" name="フリーフォーム: 図形 23">
                <a:extLst>
                  <a:ext uri="{FF2B5EF4-FFF2-40B4-BE49-F238E27FC236}">
                    <a16:creationId xmlns:a16="http://schemas.microsoft.com/office/drawing/2014/main" id="{524B7865-138D-0D64-8963-4707C809A1C7}"/>
                  </a:ext>
                </a:extLst>
              </p:cNvPr>
              <p:cNvSpPr/>
              <p:nvPr/>
            </p:nvSpPr>
            <p:spPr>
              <a:xfrm flipH="1">
                <a:off x="1267618" y="2229995"/>
                <a:ext cx="1756701" cy="1291784"/>
              </a:xfrm>
              <a:custGeom>
                <a:avLst/>
                <a:gdLst>
                  <a:gd name="connsiteX0" fmla="*/ 0 w 986923"/>
                  <a:gd name="connsiteY0" fmla="*/ 0 h 1291784"/>
                  <a:gd name="connsiteX1" fmla="*/ 986923 w 986923"/>
                  <a:gd name="connsiteY1" fmla="*/ 0 h 1291784"/>
                  <a:gd name="connsiteX2" fmla="*/ 986923 w 986923"/>
                  <a:gd name="connsiteY2" fmla="*/ 1291784 h 1291784"/>
                  <a:gd name="connsiteX3" fmla="*/ 0 w 986923"/>
                  <a:gd name="connsiteY3" fmla="*/ 1291784 h 1291784"/>
                  <a:gd name="connsiteX4" fmla="*/ 0 w 986923"/>
                  <a:gd name="connsiteY4" fmla="*/ 0 h 12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923" h="1291784">
                    <a:moveTo>
                      <a:pt x="0" y="0"/>
                    </a:moveTo>
                    <a:lnTo>
                      <a:pt x="986923" y="0"/>
                    </a:lnTo>
                    <a:lnTo>
                      <a:pt x="986923" y="1291784"/>
                    </a:lnTo>
                    <a:lnTo>
                      <a:pt x="0" y="1291784"/>
                    </a:lnTo>
                    <a:lnTo>
                      <a:pt x="0" y="0"/>
                    </a:lnTo>
                    <a:close/>
                  </a:path>
                </a:pathLst>
              </a:custGeom>
              <a:grpFill/>
              <a:ln>
                <a:solidFill>
                  <a:schemeClr val="accent6">
                    <a:lumMod val="60000"/>
                    <a:lumOff val="40000"/>
                  </a:schemeClr>
                </a:solidFill>
              </a:ln>
              <a:sp3d/>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65832" tIns="165100" rIns="265832" bIns="165100" numCol="1" spcCol="1270" anchor="ctr" anchorCtr="0">
                <a:noAutofit/>
              </a:bodyPr>
              <a:lstStyle/>
              <a:p>
                <a:pPr marL="0" lvl="0" indent="0" algn="l" defTabSz="889000">
                  <a:lnSpc>
                    <a:spcPct val="90000"/>
                  </a:lnSpc>
                  <a:spcBef>
                    <a:spcPct val="0"/>
                  </a:spcBef>
                  <a:spcAft>
                    <a:spcPct val="35000"/>
                  </a:spcAft>
                  <a:buNone/>
                </a:pPr>
                <a:r>
                  <a:rPr lang="en-US" sz="4000" kern="1200" dirty="0"/>
                  <a:t>0</a:t>
                </a:r>
                <a:r>
                  <a:rPr lang="en-US" sz="4000" dirty="0"/>
                  <a:t>2</a:t>
                </a:r>
                <a:endParaRPr lang="en-US" sz="4000" kern="1200" dirty="0"/>
              </a:p>
            </p:txBody>
          </p:sp>
          <p:sp>
            <p:nvSpPr>
              <p:cNvPr id="29" name="テキスト ボックス 28">
                <a:extLst>
                  <a:ext uri="{FF2B5EF4-FFF2-40B4-BE49-F238E27FC236}">
                    <a16:creationId xmlns:a16="http://schemas.microsoft.com/office/drawing/2014/main" id="{6130AB54-353D-49BE-C2A2-2373304D29BC}"/>
                  </a:ext>
                </a:extLst>
              </p:cNvPr>
              <p:cNvSpPr txBox="1"/>
              <p:nvPr/>
            </p:nvSpPr>
            <p:spPr>
              <a:xfrm>
                <a:off x="753920" y="3687520"/>
                <a:ext cx="2449144" cy="707886"/>
              </a:xfrm>
              <a:prstGeom prst="rect">
                <a:avLst/>
              </a:prstGeom>
              <a:grpFill/>
              <a:ln>
                <a:solidFill>
                  <a:schemeClr val="accent6">
                    <a:lumMod val="60000"/>
                    <a:lumOff val="40000"/>
                  </a:schemeClr>
                </a:solidFill>
              </a:ln>
            </p:spPr>
            <p:txBody>
              <a:bodyPr wrap="square" rtlCol="0">
                <a:spAutoFit/>
              </a:bodyPr>
              <a:lstStyle/>
              <a:p>
                <a:r>
                  <a:rPr kumimoji="1" lang="ja-JP" altLang="en-US" sz="4000" dirty="0">
                    <a:solidFill>
                      <a:schemeClr val="bg1"/>
                    </a:solidFill>
                    <a:latin typeface="BIZ UDゴシック" panose="020B0400000000000000" pitchFamily="49" charset="-128"/>
                    <a:ea typeface="BIZ UDゴシック" panose="020B0400000000000000" pitchFamily="49" charset="-128"/>
                  </a:rPr>
                  <a:t>目標管理</a:t>
                </a:r>
              </a:p>
            </p:txBody>
          </p:sp>
        </p:grpSp>
      </p:grpSp>
      <p:grpSp>
        <p:nvGrpSpPr>
          <p:cNvPr id="31" name="グループ化 30">
            <a:extLst>
              <a:ext uri="{FF2B5EF4-FFF2-40B4-BE49-F238E27FC236}">
                <a16:creationId xmlns:a16="http://schemas.microsoft.com/office/drawing/2014/main" id="{4F373180-0950-C37A-74EB-D7C8994891AC}"/>
              </a:ext>
            </a:extLst>
          </p:cNvPr>
          <p:cNvGrpSpPr/>
          <p:nvPr/>
        </p:nvGrpSpPr>
        <p:grpSpPr>
          <a:xfrm>
            <a:off x="5962274" y="2082397"/>
            <a:ext cx="2563965" cy="4275838"/>
            <a:chOff x="567563" y="1891112"/>
            <a:chExt cx="2691217" cy="4275838"/>
          </a:xfrm>
          <a:solidFill>
            <a:schemeClr val="accent3">
              <a:lumMod val="60000"/>
              <a:lumOff val="40000"/>
            </a:schemeClr>
          </a:solidFill>
        </p:grpSpPr>
        <p:sp>
          <p:nvSpPr>
            <p:cNvPr id="32" name="フリーフォーム: 図形 31">
              <a:extLst>
                <a:ext uri="{FF2B5EF4-FFF2-40B4-BE49-F238E27FC236}">
                  <a16:creationId xmlns:a16="http://schemas.microsoft.com/office/drawing/2014/main" id="{A7EB7953-B888-928D-178A-989D2888C687}"/>
                </a:ext>
              </a:extLst>
            </p:cNvPr>
            <p:cNvSpPr/>
            <p:nvPr/>
          </p:nvSpPr>
          <p:spPr>
            <a:xfrm>
              <a:off x="567563" y="1891112"/>
              <a:ext cx="2691217" cy="4275838"/>
            </a:xfrm>
            <a:custGeom>
              <a:avLst/>
              <a:gdLst>
                <a:gd name="connsiteX0" fmla="*/ 0 w 2691217"/>
                <a:gd name="connsiteY0" fmla="*/ 0 h 4275838"/>
                <a:gd name="connsiteX1" fmla="*/ 2691217 w 2691217"/>
                <a:gd name="connsiteY1" fmla="*/ 0 h 4275838"/>
                <a:gd name="connsiteX2" fmla="*/ 2691217 w 2691217"/>
                <a:gd name="connsiteY2" fmla="*/ 4275838 h 4275838"/>
                <a:gd name="connsiteX3" fmla="*/ 0 w 2691217"/>
                <a:gd name="connsiteY3" fmla="*/ 4275838 h 4275838"/>
                <a:gd name="connsiteX4" fmla="*/ 0 w 2691217"/>
                <a:gd name="connsiteY4" fmla="*/ 0 h 4275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1217" h="4275838">
                  <a:moveTo>
                    <a:pt x="0" y="0"/>
                  </a:moveTo>
                  <a:lnTo>
                    <a:pt x="2691217" y="0"/>
                  </a:lnTo>
                  <a:lnTo>
                    <a:pt x="2691217" y="4275838"/>
                  </a:lnTo>
                  <a:lnTo>
                    <a:pt x="0" y="4275838"/>
                  </a:lnTo>
                  <a:lnTo>
                    <a:pt x="0" y="0"/>
                  </a:lnTo>
                  <a:close/>
                </a:path>
              </a:pathLst>
            </a:custGeom>
            <a:grpFill/>
            <a:ln>
              <a:solidFill>
                <a:schemeClr val="accent1">
                  <a:lumMod val="60000"/>
                  <a:lumOff val="40000"/>
                </a:schemeClr>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65832" tIns="1710336" rIns="265832" bIns="330200" numCol="1" spcCol="1270" anchor="t" anchorCtr="0">
              <a:noAutofit/>
            </a:bodyPr>
            <a:lstStyle/>
            <a:p>
              <a:pPr marL="0" lvl="0" indent="0" algn="l" defTabSz="800100">
                <a:lnSpc>
                  <a:spcPct val="120000"/>
                </a:lnSpc>
                <a:spcBef>
                  <a:spcPct val="0"/>
                </a:spcBef>
                <a:spcAft>
                  <a:spcPct val="35000"/>
                </a:spcAft>
                <a:buNone/>
              </a:pPr>
              <a:endParaRPr lang="en-US" sz="2000" kern="1200" dirty="0">
                <a:latin typeface="BIZ UDゴシック" panose="020B0400000000000000" pitchFamily="49" charset="-128"/>
                <a:ea typeface="BIZ UDゴシック" panose="020B0400000000000000" pitchFamily="49" charset="-128"/>
              </a:endParaRPr>
            </a:p>
          </p:txBody>
        </p:sp>
        <p:grpSp>
          <p:nvGrpSpPr>
            <p:cNvPr id="33" name="グループ化 32">
              <a:extLst>
                <a:ext uri="{FF2B5EF4-FFF2-40B4-BE49-F238E27FC236}">
                  <a16:creationId xmlns:a16="http://schemas.microsoft.com/office/drawing/2014/main" id="{A415BDE1-D395-E283-C0FF-4BF313428402}"/>
                </a:ext>
              </a:extLst>
            </p:cNvPr>
            <p:cNvGrpSpPr/>
            <p:nvPr/>
          </p:nvGrpSpPr>
          <p:grpSpPr>
            <a:xfrm>
              <a:off x="753920" y="2229995"/>
              <a:ext cx="2449144" cy="2165411"/>
              <a:chOff x="753920" y="2229995"/>
              <a:chExt cx="2449144" cy="2165411"/>
            </a:xfrm>
            <a:grpFill/>
          </p:grpSpPr>
          <p:sp>
            <p:nvSpPr>
              <p:cNvPr id="34" name="フリーフォーム: 図形 33">
                <a:extLst>
                  <a:ext uri="{FF2B5EF4-FFF2-40B4-BE49-F238E27FC236}">
                    <a16:creationId xmlns:a16="http://schemas.microsoft.com/office/drawing/2014/main" id="{4D165BF8-E805-5536-962A-892CC61B8037}"/>
                  </a:ext>
                </a:extLst>
              </p:cNvPr>
              <p:cNvSpPr/>
              <p:nvPr/>
            </p:nvSpPr>
            <p:spPr>
              <a:xfrm flipH="1">
                <a:off x="1267618" y="2229995"/>
                <a:ext cx="1756701" cy="1291784"/>
              </a:xfrm>
              <a:custGeom>
                <a:avLst/>
                <a:gdLst>
                  <a:gd name="connsiteX0" fmla="*/ 0 w 986923"/>
                  <a:gd name="connsiteY0" fmla="*/ 0 h 1291784"/>
                  <a:gd name="connsiteX1" fmla="*/ 986923 w 986923"/>
                  <a:gd name="connsiteY1" fmla="*/ 0 h 1291784"/>
                  <a:gd name="connsiteX2" fmla="*/ 986923 w 986923"/>
                  <a:gd name="connsiteY2" fmla="*/ 1291784 h 1291784"/>
                  <a:gd name="connsiteX3" fmla="*/ 0 w 986923"/>
                  <a:gd name="connsiteY3" fmla="*/ 1291784 h 1291784"/>
                  <a:gd name="connsiteX4" fmla="*/ 0 w 986923"/>
                  <a:gd name="connsiteY4" fmla="*/ 0 h 12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923" h="1291784">
                    <a:moveTo>
                      <a:pt x="0" y="0"/>
                    </a:moveTo>
                    <a:lnTo>
                      <a:pt x="986923" y="0"/>
                    </a:lnTo>
                    <a:lnTo>
                      <a:pt x="986923" y="1291784"/>
                    </a:lnTo>
                    <a:lnTo>
                      <a:pt x="0" y="1291784"/>
                    </a:lnTo>
                    <a:lnTo>
                      <a:pt x="0" y="0"/>
                    </a:lnTo>
                    <a:close/>
                  </a:path>
                </a:pathLst>
              </a:custGeom>
              <a:grpFill/>
              <a:ln>
                <a:noFill/>
              </a:ln>
              <a:sp3d/>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65832" tIns="165100" rIns="265832" bIns="165100" numCol="1" spcCol="1270" anchor="ctr" anchorCtr="0">
                <a:noAutofit/>
              </a:bodyPr>
              <a:lstStyle/>
              <a:p>
                <a:pPr marL="0" lvl="0" indent="0" algn="l" defTabSz="889000">
                  <a:lnSpc>
                    <a:spcPct val="90000"/>
                  </a:lnSpc>
                  <a:spcBef>
                    <a:spcPct val="0"/>
                  </a:spcBef>
                  <a:spcAft>
                    <a:spcPct val="35000"/>
                  </a:spcAft>
                  <a:buNone/>
                </a:pPr>
                <a:r>
                  <a:rPr lang="en-US" sz="4000" kern="1200" dirty="0"/>
                  <a:t>0</a:t>
                </a:r>
                <a:r>
                  <a:rPr lang="en-US" sz="4000" dirty="0"/>
                  <a:t>3</a:t>
                </a:r>
                <a:endParaRPr lang="en-US" sz="4000" kern="1200" dirty="0"/>
              </a:p>
            </p:txBody>
          </p:sp>
          <p:sp>
            <p:nvSpPr>
              <p:cNvPr id="36" name="テキスト ボックス 35">
                <a:extLst>
                  <a:ext uri="{FF2B5EF4-FFF2-40B4-BE49-F238E27FC236}">
                    <a16:creationId xmlns:a16="http://schemas.microsoft.com/office/drawing/2014/main" id="{3C4B3D66-A1D3-4F6B-E679-E036B1082DED}"/>
                  </a:ext>
                </a:extLst>
              </p:cNvPr>
              <p:cNvSpPr txBox="1"/>
              <p:nvPr/>
            </p:nvSpPr>
            <p:spPr>
              <a:xfrm>
                <a:off x="753920" y="3687520"/>
                <a:ext cx="2449144" cy="707886"/>
              </a:xfrm>
              <a:prstGeom prst="rect">
                <a:avLst/>
              </a:prstGeom>
              <a:grpFill/>
              <a:ln>
                <a:noFill/>
              </a:ln>
            </p:spPr>
            <p:txBody>
              <a:bodyPr wrap="square" rtlCol="0">
                <a:spAutoFit/>
              </a:bodyPr>
              <a:lstStyle/>
              <a:p>
                <a:r>
                  <a:rPr lang="ja-JP" altLang="en-US" sz="4000" dirty="0">
                    <a:solidFill>
                      <a:schemeClr val="bg1"/>
                    </a:solidFill>
                    <a:latin typeface="BIZ UDゴシック" panose="020B0400000000000000" pitchFamily="49" charset="-128"/>
                    <a:ea typeface="BIZ UDゴシック" panose="020B0400000000000000" pitchFamily="49" charset="-128"/>
                  </a:rPr>
                  <a:t>一覧表示</a:t>
                </a:r>
                <a:endParaRPr kumimoji="1" lang="ja-JP" altLang="en-US" sz="4000" dirty="0">
                  <a:solidFill>
                    <a:schemeClr val="bg1"/>
                  </a:solidFill>
                  <a:latin typeface="BIZ UDゴシック" panose="020B0400000000000000" pitchFamily="49" charset="-128"/>
                  <a:ea typeface="BIZ UDゴシック" panose="020B0400000000000000" pitchFamily="49" charset="-128"/>
                </a:endParaRPr>
              </a:p>
            </p:txBody>
          </p:sp>
        </p:grpSp>
      </p:grpSp>
      <p:grpSp>
        <p:nvGrpSpPr>
          <p:cNvPr id="38" name="グループ化 37">
            <a:extLst>
              <a:ext uri="{FF2B5EF4-FFF2-40B4-BE49-F238E27FC236}">
                <a16:creationId xmlns:a16="http://schemas.microsoft.com/office/drawing/2014/main" id="{94177FA8-69FC-CC5C-759A-6853A9504966}"/>
              </a:ext>
            </a:extLst>
          </p:cNvPr>
          <p:cNvGrpSpPr/>
          <p:nvPr/>
        </p:nvGrpSpPr>
        <p:grpSpPr>
          <a:xfrm>
            <a:off x="8778845" y="2094829"/>
            <a:ext cx="2563965" cy="4275838"/>
            <a:chOff x="567563" y="1891112"/>
            <a:chExt cx="2691217" cy="4275838"/>
          </a:xfrm>
          <a:solidFill>
            <a:schemeClr val="accent1"/>
          </a:solidFill>
        </p:grpSpPr>
        <p:sp>
          <p:nvSpPr>
            <p:cNvPr id="39" name="フリーフォーム: 図形 38">
              <a:extLst>
                <a:ext uri="{FF2B5EF4-FFF2-40B4-BE49-F238E27FC236}">
                  <a16:creationId xmlns:a16="http://schemas.microsoft.com/office/drawing/2014/main" id="{AF2DC6DC-A4C7-03C8-7422-4143A10E16D4}"/>
                </a:ext>
              </a:extLst>
            </p:cNvPr>
            <p:cNvSpPr/>
            <p:nvPr/>
          </p:nvSpPr>
          <p:spPr>
            <a:xfrm>
              <a:off x="567563" y="1891112"/>
              <a:ext cx="2691217" cy="4275838"/>
            </a:xfrm>
            <a:custGeom>
              <a:avLst/>
              <a:gdLst>
                <a:gd name="connsiteX0" fmla="*/ 0 w 2691217"/>
                <a:gd name="connsiteY0" fmla="*/ 0 h 4275838"/>
                <a:gd name="connsiteX1" fmla="*/ 2691217 w 2691217"/>
                <a:gd name="connsiteY1" fmla="*/ 0 h 4275838"/>
                <a:gd name="connsiteX2" fmla="*/ 2691217 w 2691217"/>
                <a:gd name="connsiteY2" fmla="*/ 4275838 h 4275838"/>
                <a:gd name="connsiteX3" fmla="*/ 0 w 2691217"/>
                <a:gd name="connsiteY3" fmla="*/ 4275838 h 4275838"/>
                <a:gd name="connsiteX4" fmla="*/ 0 w 2691217"/>
                <a:gd name="connsiteY4" fmla="*/ 0 h 4275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1217" h="4275838">
                  <a:moveTo>
                    <a:pt x="0" y="0"/>
                  </a:moveTo>
                  <a:lnTo>
                    <a:pt x="2691217" y="0"/>
                  </a:lnTo>
                  <a:lnTo>
                    <a:pt x="2691217" y="4275838"/>
                  </a:lnTo>
                  <a:lnTo>
                    <a:pt x="0" y="4275838"/>
                  </a:lnTo>
                  <a:lnTo>
                    <a:pt x="0" y="0"/>
                  </a:lnTo>
                  <a:close/>
                </a:path>
              </a:pathLst>
            </a:custGeom>
            <a:grpFill/>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65832" tIns="1710336" rIns="265832" bIns="330200" numCol="1" spcCol="1270" anchor="t" anchorCtr="0">
              <a:noAutofit/>
            </a:bodyPr>
            <a:lstStyle/>
            <a:p>
              <a:pPr marL="0" lvl="0" indent="0" algn="l" defTabSz="800100">
                <a:lnSpc>
                  <a:spcPct val="120000"/>
                </a:lnSpc>
                <a:spcBef>
                  <a:spcPct val="0"/>
                </a:spcBef>
                <a:spcAft>
                  <a:spcPct val="35000"/>
                </a:spcAft>
                <a:buNone/>
              </a:pPr>
              <a:endParaRPr lang="en-US" sz="2000" kern="1200" dirty="0">
                <a:latin typeface="BIZ UDゴシック" panose="020B0400000000000000" pitchFamily="49" charset="-128"/>
                <a:ea typeface="BIZ UDゴシック" panose="020B0400000000000000" pitchFamily="49" charset="-128"/>
              </a:endParaRPr>
            </a:p>
          </p:txBody>
        </p:sp>
        <p:grpSp>
          <p:nvGrpSpPr>
            <p:cNvPr id="40" name="グループ化 39">
              <a:extLst>
                <a:ext uri="{FF2B5EF4-FFF2-40B4-BE49-F238E27FC236}">
                  <a16:creationId xmlns:a16="http://schemas.microsoft.com/office/drawing/2014/main" id="{0B77EEBE-CB16-E627-9C7A-2CF1BB7ACCC1}"/>
                </a:ext>
              </a:extLst>
            </p:cNvPr>
            <p:cNvGrpSpPr/>
            <p:nvPr/>
          </p:nvGrpSpPr>
          <p:grpSpPr>
            <a:xfrm>
              <a:off x="753920" y="2229995"/>
              <a:ext cx="2449144" cy="2165411"/>
              <a:chOff x="753920" y="2229995"/>
              <a:chExt cx="2449144" cy="2165411"/>
            </a:xfrm>
            <a:grpFill/>
          </p:grpSpPr>
          <p:sp>
            <p:nvSpPr>
              <p:cNvPr id="41" name="フリーフォーム: 図形 40">
                <a:extLst>
                  <a:ext uri="{FF2B5EF4-FFF2-40B4-BE49-F238E27FC236}">
                    <a16:creationId xmlns:a16="http://schemas.microsoft.com/office/drawing/2014/main" id="{BD4713DD-C98A-08AC-45DC-1984BA71F9BA}"/>
                  </a:ext>
                </a:extLst>
              </p:cNvPr>
              <p:cNvSpPr/>
              <p:nvPr/>
            </p:nvSpPr>
            <p:spPr>
              <a:xfrm flipH="1">
                <a:off x="1267618" y="2229995"/>
                <a:ext cx="1756701" cy="1291784"/>
              </a:xfrm>
              <a:custGeom>
                <a:avLst/>
                <a:gdLst>
                  <a:gd name="connsiteX0" fmla="*/ 0 w 986923"/>
                  <a:gd name="connsiteY0" fmla="*/ 0 h 1291784"/>
                  <a:gd name="connsiteX1" fmla="*/ 986923 w 986923"/>
                  <a:gd name="connsiteY1" fmla="*/ 0 h 1291784"/>
                  <a:gd name="connsiteX2" fmla="*/ 986923 w 986923"/>
                  <a:gd name="connsiteY2" fmla="*/ 1291784 h 1291784"/>
                  <a:gd name="connsiteX3" fmla="*/ 0 w 986923"/>
                  <a:gd name="connsiteY3" fmla="*/ 1291784 h 1291784"/>
                  <a:gd name="connsiteX4" fmla="*/ 0 w 986923"/>
                  <a:gd name="connsiteY4" fmla="*/ 0 h 129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923" h="1291784">
                    <a:moveTo>
                      <a:pt x="0" y="0"/>
                    </a:moveTo>
                    <a:lnTo>
                      <a:pt x="986923" y="0"/>
                    </a:lnTo>
                    <a:lnTo>
                      <a:pt x="986923" y="1291784"/>
                    </a:lnTo>
                    <a:lnTo>
                      <a:pt x="0" y="1291784"/>
                    </a:lnTo>
                    <a:lnTo>
                      <a:pt x="0" y="0"/>
                    </a:lnTo>
                    <a:close/>
                  </a:path>
                </a:pathLst>
              </a:custGeom>
              <a:grpFill/>
              <a:ln>
                <a:noFill/>
              </a:ln>
              <a:sp3d/>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265832" tIns="165100" rIns="265832" bIns="165100" numCol="1" spcCol="1270" anchor="ctr" anchorCtr="0">
                <a:noAutofit/>
              </a:bodyPr>
              <a:lstStyle/>
              <a:p>
                <a:pPr marL="0" lvl="0" indent="0" algn="l" defTabSz="889000">
                  <a:lnSpc>
                    <a:spcPct val="90000"/>
                  </a:lnSpc>
                  <a:spcBef>
                    <a:spcPct val="0"/>
                  </a:spcBef>
                  <a:spcAft>
                    <a:spcPct val="35000"/>
                  </a:spcAft>
                  <a:buNone/>
                </a:pPr>
                <a:r>
                  <a:rPr lang="en-US" sz="4000" kern="1200" dirty="0"/>
                  <a:t>0</a:t>
                </a:r>
                <a:r>
                  <a:rPr lang="en-US" sz="4000" dirty="0"/>
                  <a:t>4</a:t>
                </a:r>
              </a:p>
            </p:txBody>
          </p:sp>
          <p:sp>
            <p:nvSpPr>
              <p:cNvPr id="42" name="テキスト ボックス 41">
                <a:extLst>
                  <a:ext uri="{FF2B5EF4-FFF2-40B4-BE49-F238E27FC236}">
                    <a16:creationId xmlns:a16="http://schemas.microsoft.com/office/drawing/2014/main" id="{38523437-DA3F-AF91-12D3-918C128DC909}"/>
                  </a:ext>
                </a:extLst>
              </p:cNvPr>
              <p:cNvSpPr txBox="1"/>
              <p:nvPr/>
            </p:nvSpPr>
            <p:spPr>
              <a:xfrm>
                <a:off x="753920" y="3687520"/>
                <a:ext cx="2449144" cy="707886"/>
              </a:xfrm>
              <a:prstGeom prst="rect">
                <a:avLst/>
              </a:prstGeom>
              <a:grpFill/>
            </p:spPr>
            <p:txBody>
              <a:bodyPr wrap="square" rtlCol="0">
                <a:spAutoFit/>
              </a:bodyPr>
              <a:lstStyle/>
              <a:p>
                <a:r>
                  <a:rPr lang="ja-JP" altLang="en-US" sz="4000" dirty="0">
                    <a:solidFill>
                      <a:srgbClr val="FFFF00"/>
                    </a:solidFill>
                    <a:latin typeface="BIZ UDゴシック" panose="020B0400000000000000" pitchFamily="49" charset="-128"/>
                    <a:ea typeface="BIZ UDゴシック" panose="020B0400000000000000" pitchFamily="49" charset="-128"/>
                  </a:rPr>
                  <a:t>？？？？</a:t>
                </a:r>
                <a:endParaRPr kumimoji="1" lang="ja-JP" altLang="en-US" sz="4000" dirty="0">
                  <a:solidFill>
                    <a:srgbClr val="FFFF00"/>
                  </a:solidFill>
                  <a:latin typeface="BIZ UDゴシック" panose="020B0400000000000000" pitchFamily="49" charset="-128"/>
                  <a:ea typeface="BIZ UDゴシック" panose="020B0400000000000000" pitchFamily="49" charset="-128"/>
                </a:endParaRPr>
              </a:p>
            </p:txBody>
          </p:sp>
        </p:grpSp>
      </p:grpSp>
      <p:sp>
        <p:nvSpPr>
          <p:cNvPr id="43" name="テキスト ボックス 42">
            <a:extLst>
              <a:ext uri="{FF2B5EF4-FFF2-40B4-BE49-F238E27FC236}">
                <a16:creationId xmlns:a16="http://schemas.microsoft.com/office/drawing/2014/main" id="{3C27BBC8-ABFC-B42B-E424-5739C16B9C5C}"/>
              </a:ext>
            </a:extLst>
          </p:cNvPr>
          <p:cNvSpPr txBox="1"/>
          <p:nvPr/>
        </p:nvSpPr>
        <p:spPr>
          <a:xfrm>
            <a:off x="8900140" y="5000206"/>
            <a:ext cx="2563965" cy="646331"/>
          </a:xfrm>
          <a:prstGeom prst="rect">
            <a:avLst/>
          </a:prstGeom>
          <a:noFill/>
        </p:spPr>
        <p:txBody>
          <a:bodyPr wrap="square" rtlCol="0">
            <a:spAutoFit/>
          </a:bodyPr>
          <a:lstStyle/>
          <a:p>
            <a:r>
              <a:rPr kumimoji="1" lang="ja-JP" altLang="en-US" sz="3600" dirty="0">
                <a:solidFill>
                  <a:schemeClr val="bg1"/>
                </a:solidFill>
              </a:rPr>
              <a:t>なんだろう</a:t>
            </a:r>
          </a:p>
        </p:txBody>
      </p:sp>
    </p:spTree>
    <p:extLst>
      <p:ext uri="{BB962C8B-B14F-4D97-AF65-F5344CB8AC3E}">
        <p14:creationId xmlns:p14="http://schemas.microsoft.com/office/powerpoint/2010/main" val="268198782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500" fill="hold"/>
                                        <p:tgtEl>
                                          <p:spTgt spid="31"/>
                                        </p:tgtEl>
                                        <p:attrNameLst>
                                          <p:attrName>ppt_x</p:attrName>
                                        </p:attrNameLst>
                                      </p:cBhvr>
                                      <p:tavLst>
                                        <p:tav tm="0">
                                          <p:val>
                                            <p:strVal val="#ppt_x"/>
                                          </p:val>
                                        </p:tav>
                                        <p:tav tm="100000">
                                          <p:val>
                                            <p:strVal val="#ppt_x"/>
                                          </p:val>
                                        </p:tav>
                                      </p:tavLst>
                                    </p:anim>
                                    <p:anim calcmode="lin" valueType="num">
                                      <p:cBhvr additive="base">
                                        <p:cTn id="21" dur="500" fill="hold"/>
                                        <p:tgtEl>
                                          <p:spTgt spid="31"/>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additive="base">
                                        <p:cTn id="24" dur="500" fill="hold"/>
                                        <p:tgtEl>
                                          <p:spTgt spid="38"/>
                                        </p:tgtEl>
                                        <p:attrNameLst>
                                          <p:attrName>ppt_x</p:attrName>
                                        </p:attrNameLst>
                                      </p:cBhvr>
                                      <p:tavLst>
                                        <p:tav tm="0">
                                          <p:val>
                                            <p:strVal val="#ppt_x"/>
                                          </p:val>
                                        </p:tav>
                                        <p:tav tm="100000">
                                          <p:val>
                                            <p:strVal val="#ppt_x"/>
                                          </p:val>
                                        </p:tav>
                                      </p:tavLst>
                                    </p:anim>
                                    <p:anim calcmode="lin" valueType="num">
                                      <p:cBhvr additive="base">
                                        <p:cTn id="2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1000"/>
                                        <p:tgtEl>
                                          <p:spTgt spid="43"/>
                                        </p:tgtEl>
                                      </p:cBhvr>
                                    </p:animEffect>
                                    <p:anim calcmode="lin" valueType="num">
                                      <p:cBhvr>
                                        <p:cTn id="31" dur="1000" fill="hold"/>
                                        <p:tgtEl>
                                          <p:spTgt spid="43"/>
                                        </p:tgtEl>
                                        <p:attrNameLst>
                                          <p:attrName>ppt_x</p:attrName>
                                        </p:attrNameLst>
                                      </p:cBhvr>
                                      <p:tavLst>
                                        <p:tav tm="0">
                                          <p:val>
                                            <p:strVal val="#ppt_x"/>
                                          </p:val>
                                        </p:tav>
                                        <p:tav tm="100000">
                                          <p:val>
                                            <p:strVal val="#ppt_x"/>
                                          </p:val>
                                        </p:tav>
                                      </p:tavLst>
                                    </p:anim>
                                    <p:anim calcmode="lin" valueType="num">
                                      <p:cBhvr>
                                        <p:cTn id="3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063577F-2949-C31E-B4B0-5E250230F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17E4A51B-BAF6-3729-A2C0-89331F2FB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65" y="-318"/>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40000">
                <a:schemeClr val="bg2"/>
              </a:gs>
              <a:gs pos="100000">
                <a:schemeClr val="accent1">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72BA66A5-9D69-833F-ACAF-7FCCAEBE3CDC}"/>
              </a:ext>
            </a:extLst>
          </p:cNvPr>
          <p:cNvSpPr>
            <a:spLocks noGrp="1"/>
          </p:cNvSpPr>
          <p:nvPr>
            <p:ph type="title"/>
          </p:nvPr>
        </p:nvSpPr>
        <p:spPr>
          <a:xfrm>
            <a:off x="2464313" y="2850173"/>
            <a:ext cx="8172864" cy="1545461"/>
          </a:xfrm>
        </p:spPr>
        <p:txBody>
          <a:bodyPr anchor="t">
            <a:noAutofit/>
          </a:bodyPr>
          <a:lstStyle/>
          <a:p>
            <a:r>
              <a:rPr kumimoji="1" lang="ja-JP" altLang="en-US" sz="9600" dirty="0">
                <a:solidFill>
                  <a:schemeClr val="accent1">
                    <a:lumMod val="60000"/>
                    <a:lumOff val="40000"/>
                  </a:schemeClr>
                </a:solidFill>
                <a:effectLst>
                  <a:reflection blurRad="6350" stA="60000" endA="900" endPos="58000" dir="5400000" sy="-100000" algn="bl" rotWithShape="0"/>
                </a:effectLst>
                <a:latin typeface="BIZ UDゴシック" panose="020B0400000000000000" pitchFamily="49" charset="-128"/>
                <a:ea typeface="BIZ UDゴシック" panose="020B0400000000000000" pitchFamily="49" charset="-128"/>
              </a:rPr>
              <a:t>健康管理機能</a:t>
            </a:r>
          </a:p>
        </p:txBody>
      </p:sp>
      <p:sp>
        <p:nvSpPr>
          <p:cNvPr id="23" name="タイトル 1">
            <a:extLst>
              <a:ext uri="{FF2B5EF4-FFF2-40B4-BE49-F238E27FC236}">
                <a16:creationId xmlns:a16="http://schemas.microsoft.com/office/drawing/2014/main" id="{65F70747-1982-A5E5-BF5E-8B15B49D9C6A}"/>
              </a:ext>
            </a:extLst>
          </p:cNvPr>
          <p:cNvSpPr txBox="1">
            <a:spLocks/>
          </p:cNvSpPr>
          <p:nvPr/>
        </p:nvSpPr>
        <p:spPr>
          <a:xfrm>
            <a:off x="431726" y="714595"/>
            <a:ext cx="2243222" cy="12915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ja-JP" altLang="en-US" sz="8000" dirty="0">
                <a:solidFill>
                  <a:schemeClr val="bg1"/>
                </a:solidFill>
                <a:effectLst>
                  <a:reflection blurRad="6350" stA="60000" endA="900" endPos="58000" dir="5400000" sy="-100000" algn="bl" rotWithShape="0"/>
                </a:effectLst>
                <a:latin typeface="BIZ UDゴシック" panose="020B0400000000000000" pitchFamily="49" charset="-128"/>
                <a:ea typeface="BIZ UDゴシック" panose="020B0400000000000000" pitchFamily="49" charset="-128"/>
              </a:rPr>
              <a:t>０１</a:t>
            </a:r>
            <a:endParaRPr kumimoji="1" lang="ja-JP" altLang="en-US" sz="8000" dirty="0">
              <a:solidFill>
                <a:schemeClr val="bg1"/>
              </a:solidFill>
              <a:effectLst>
                <a:reflection blurRad="6350" stA="60000" endA="900" endPos="58000" dir="5400000" sy="-100000" algn="bl" rotWithShape="0"/>
              </a:effectLst>
              <a:latin typeface="BIZ UDゴシック" panose="020B0400000000000000" pitchFamily="49" charset="-128"/>
              <a:ea typeface="BIZ UDゴシック" panose="020B0400000000000000" pitchFamily="49" charset="-128"/>
            </a:endParaRPr>
          </a:p>
        </p:txBody>
      </p:sp>
      <p:pic>
        <p:nvPicPr>
          <p:cNvPr id="29" name="図 28" descr="グラフィカル ユーザー インターフェイス, アプリケーション&#10;&#10;自動的に生成された説明">
            <a:extLst>
              <a:ext uri="{FF2B5EF4-FFF2-40B4-BE49-F238E27FC236}">
                <a16:creationId xmlns:a16="http://schemas.microsoft.com/office/drawing/2014/main" id="{CFA1E641-CDF1-E160-0EC9-92745445F04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48963" y="188855"/>
            <a:ext cx="3335550" cy="6143405"/>
          </a:xfrm>
          <a:prstGeom prst="rect">
            <a:avLst/>
          </a:prstGeom>
        </p:spPr>
      </p:pic>
      <p:sp>
        <p:nvSpPr>
          <p:cNvPr id="32" name="吹き出し: 折線 31">
            <a:extLst>
              <a:ext uri="{FF2B5EF4-FFF2-40B4-BE49-F238E27FC236}">
                <a16:creationId xmlns:a16="http://schemas.microsoft.com/office/drawing/2014/main" id="{2AD8CB04-9F37-06D5-21BF-5DBC64AE0E96}"/>
              </a:ext>
            </a:extLst>
          </p:cNvPr>
          <p:cNvSpPr/>
          <p:nvPr/>
        </p:nvSpPr>
        <p:spPr>
          <a:xfrm>
            <a:off x="776550" y="2720775"/>
            <a:ext cx="2995863" cy="2260299"/>
          </a:xfrm>
          <a:prstGeom prst="borderCallout2">
            <a:avLst>
              <a:gd name="adj1" fmla="val 30482"/>
              <a:gd name="adj2" fmla="val 104117"/>
              <a:gd name="adj3" fmla="val 30584"/>
              <a:gd name="adj4" fmla="val 116265"/>
              <a:gd name="adj5" fmla="val -74382"/>
              <a:gd name="adj6" fmla="val 150119"/>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4400" b="1" dirty="0">
                <a:solidFill>
                  <a:schemeClr val="bg1"/>
                </a:solidFill>
                <a:latin typeface="BIZ UDゴシック" panose="020B0400000000000000" pitchFamily="49" charset="-128"/>
                <a:ea typeface="BIZ UDゴシック" panose="020B0400000000000000" pitchFamily="49" charset="-128"/>
              </a:rPr>
              <a:t>身体</a:t>
            </a:r>
            <a:r>
              <a:rPr kumimoji="1" lang="ja-JP" altLang="ja-JP" sz="4400" b="1" kern="1200" dirty="0">
                <a:solidFill>
                  <a:schemeClr val="bg1"/>
                </a:solidFill>
                <a:latin typeface="BIZ UDゴシック" panose="020B0400000000000000" pitchFamily="49" charset="-128"/>
                <a:ea typeface="BIZ UDゴシック" panose="020B0400000000000000" pitchFamily="49" charset="-128"/>
              </a:rPr>
              <a:t>情報</a:t>
            </a:r>
            <a:endParaRPr kumimoji="1" lang="en-US" altLang="ja-JP" sz="4400" b="1" kern="1200" dirty="0">
              <a:solidFill>
                <a:schemeClr val="bg1"/>
              </a:solidFill>
              <a:latin typeface="BIZ UDゴシック" panose="020B0400000000000000" pitchFamily="49" charset="-128"/>
              <a:ea typeface="BIZ UDゴシック" panose="020B0400000000000000" pitchFamily="49" charset="-128"/>
            </a:endParaRPr>
          </a:p>
          <a:p>
            <a:pPr algn="ctr"/>
            <a:r>
              <a:rPr kumimoji="1" lang="ja-JP" altLang="ja-JP" b="1" kern="1200" dirty="0">
                <a:solidFill>
                  <a:schemeClr val="bg1"/>
                </a:solidFill>
                <a:latin typeface="BIZ UDゴシック" panose="020B0400000000000000" pitchFamily="49" charset="-128"/>
                <a:ea typeface="BIZ UDゴシック" panose="020B0400000000000000" pitchFamily="49" charset="-128"/>
              </a:rPr>
              <a:t>（身長・体重・睡眠時間</a:t>
            </a:r>
            <a:r>
              <a:rPr kumimoji="1" lang="ja-JP" altLang="en-US" b="1" kern="1200" dirty="0">
                <a:solidFill>
                  <a:schemeClr val="bg1"/>
                </a:solidFill>
                <a:latin typeface="BIZ UDゴシック" panose="020B0400000000000000" pitchFamily="49" charset="-128"/>
                <a:ea typeface="BIZ UDゴシック" panose="020B0400000000000000" pitchFamily="49" charset="-128"/>
              </a:rPr>
              <a:t>）の登録</a:t>
            </a:r>
            <a:endParaRPr kumimoji="1" lang="ja-JP" altLang="en-US" b="1" dirty="0">
              <a:solidFill>
                <a:schemeClr val="bg1"/>
              </a:solidFill>
            </a:endParaRPr>
          </a:p>
        </p:txBody>
      </p:sp>
      <p:sp>
        <p:nvSpPr>
          <p:cNvPr id="36" name="吹き出し: 折線 35">
            <a:extLst>
              <a:ext uri="{FF2B5EF4-FFF2-40B4-BE49-F238E27FC236}">
                <a16:creationId xmlns:a16="http://schemas.microsoft.com/office/drawing/2014/main" id="{334006C0-10CB-3A87-140F-E8A55BDADBEC}"/>
              </a:ext>
            </a:extLst>
          </p:cNvPr>
          <p:cNvSpPr/>
          <p:nvPr/>
        </p:nvSpPr>
        <p:spPr>
          <a:xfrm>
            <a:off x="8321376" y="470050"/>
            <a:ext cx="2970401" cy="2561908"/>
          </a:xfrm>
          <a:prstGeom prst="borderCallout2">
            <a:avLst>
              <a:gd name="adj1" fmla="val 76060"/>
              <a:gd name="adj2" fmla="val -1907"/>
              <a:gd name="adj3" fmla="val 76163"/>
              <a:gd name="adj4" fmla="val -14659"/>
              <a:gd name="adj5" fmla="val 110452"/>
              <a:gd name="adj6" fmla="val -37833"/>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400" b="1" i="0" u="none" strike="noStrike" kern="1200" cap="none" spc="0" normalizeH="0" baseline="0" noProof="0" dirty="0">
                <a:ln>
                  <a:noFill/>
                </a:ln>
                <a:solidFill>
                  <a:srgbClr val="FFFFFF"/>
                </a:solidFill>
                <a:effectLst/>
                <a:uLnTx/>
                <a:uFillTx/>
                <a:latin typeface="BIZ UDゴシック" panose="020B0400000000000000" pitchFamily="49" charset="-128"/>
                <a:ea typeface="BIZ UDゴシック" panose="020B0400000000000000" pitchFamily="49" charset="-128"/>
                <a:cs typeface="+mn-cs"/>
              </a:rPr>
              <a:t>食事情報</a:t>
            </a:r>
            <a:endParaRPr kumimoji="1" lang="en-US" altLang="ja-JP" sz="4400" b="1" i="0" u="none" strike="noStrike" kern="1200" cap="none" spc="0" normalizeH="0" baseline="0" noProof="0" dirty="0">
              <a:ln>
                <a:noFill/>
              </a:ln>
              <a:solidFill>
                <a:srgbClr val="FFFFFF"/>
              </a:solidFill>
              <a:effectLst/>
              <a:uLnTx/>
              <a:uFillTx/>
              <a:latin typeface="BIZ UDゴシック" panose="020B0400000000000000" pitchFamily="49" charset="-128"/>
              <a:ea typeface="BIZ UDゴシック" panose="020B0400000000000000" pitchFamily="49" charset="-128"/>
              <a:cs typeface="+mn-cs"/>
            </a:endParaRPr>
          </a:p>
          <a:p>
            <a:pPr algn="ctr"/>
            <a:r>
              <a:rPr kumimoji="1" lang="ja-JP" altLang="en-US" sz="2000" b="1" i="0" u="none" strike="noStrike" kern="1200" cap="none" spc="0" normalizeH="0" baseline="0" noProof="0" dirty="0">
                <a:ln>
                  <a:noFill/>
                </a:ln>
                <a:solidFill>
                  <a:srgbClr val="FFFFFF"/>
                </a:solidFill>
                <a:effectLst/>
                <a:uLnTx/>
                <a:uFillTx/>
                <a:latin typeface="BIZ UDゴシック" panose="020B0400000000000000" pitchFamily="49" charset="-128"/>
                <a:ea typeface="BIZ UDゴシック" panose="020B0400000000000000" pitchFamily="49" charset="-128"/>
                <a:cs typeface="+mn-cs"/>
              </a:rPr>
              <a:t>（食べたメニュー・</a:t>
            </a:r>
            <a:endParaRPr kumimoji="1" lang="en-US" altLang="ja-JP" sz="2000" b="1" i="0" u="none" strike="noStrike" kern="1200" cap="none" spc="0" normalizeH="0" baseline="0" noProof="0" dirty="0">
              <a:ln>
                <a:noFill/>
              </a:ln>
              <a:solidFill>
                <a:srgbClr val="FFFFFF"/>
              </a:solidFill>
              <a:effectLst/>
              <a:uLnTx/>
              <a:uFillTx/>
              <a:latin typeface="BIZ UDゴシック" panose="020B0400000000000000" pitchFamily="49" charset="-128"/>
              <a:ea typeface="BIZ UDゴシック" panose="020B0400000000000000" pitchFamily="49" charset="-128"/>
              <a:cs typeface="+mn-cs"/>
            </a:endParaRPr>
          </a:p>
          <a:p>
            <a:pPr algn="ctr"/>
            <a:r>
              <a:rPr kumimoji="1" lang="ja-JP" altLang="en-US" sz="2000" b="1" i="0" u="none" strike="noStrike" kern="1200" cap="none" spc="0" normalizeH="0" baseline="0" noProof="0" dirty="0">
                <a:ln>
                  <a:noFill/>
                </a:ln>
                <a:solidFill>
                  <a:srgbClr val="FFFFFF"/>
                </a:solidFill>
                <a:effectLst/>
                <a:uLnTx/>
                <a:uFillTx/>
                <a:latin typeface="BIZ UDゴシック" panose="020B0400000000000000" pitchFamily="49" charset="-128"/>
                <a:ea typeface="BIZ UDゴシック" panose="020B0400000000000000" pitchFamily="49" charset="-128"/>
                <a:cs typeface="+mn-cs"/>
              </a:rPr>
              <a:t>カロリー・ジャンル）</a:t>
            </a:r>
            <a:endParaRPr kumimoji="1" lang="en-US" altLang="ja-JP" sz="2000" b="1" i="0" u="none" strike="noStrike" kern="1200" cap="none" spc="0" normalizeH="0" baseline="0" noProof="0" dirty="0">
              <a:ln>
                <a:noFill/>
              </a:ln>
              <a:solidFill>
                <a:srgbClr val="FFFFFF"/>
              </a:solidFill>
              <a:effectLst/>
              <a:uLnTx/>
              <a:uFillTx/>
              <a:latin typeface="BIZ UDゴシック" panose="020B0400000000000000" pitchFamily="49" charset="-128"/>
              <a:ea typeface="BIZ UDゴシック" panose="020B0400000000000000" pitchFamily="49" charset="-128"/>
              <a:cs typeface="+mn-cs"/>
            </a:endParaRPr>
          </a:p>
          <a:p>
            <a:pPr algn="ctr"/>
            <a:r>
              <a:rPr kumimoji="1" lang="ja-JP" altLang="en-US" sz="2000" b="1" i="0" u="none" strike="noStrike" kern="1200" cap="none" spc="0" normalizeH="0" baseline="0" noProof="0" dirty="0">
                <a:ln>
                  <a:noFill/>
                </a:ln>
                <a:solidFill>
                  <a:srgbClr val="FFFFFF"/>
                </a:solidFill>
                <a:effectLst/>
                <a:uLnTx/>
                <a:uFillTx/>
                <a:latin typeface="BIZ UDゴシック" panose="020B0400000000000000" pitchFamily="49" charset="-128"/>
                <a:ea typeface="BIZ UDゴシック" panose="020B0400000000000000" pitchFamily="49" charset="-128"/>
                <a:cs typeface="+mn-cs"/>
              </a:rPr>
              <a:t>の登録</a:t>
            </a:r>
            <a:endParaRPr kumimoji="1" lang="ja-JP" altLang="en-US" b="1" dirty="0">
              <a:solidFill>
                <a:schemeClr val="bg1"/>
              </a:solidFill>
            </a:endParaRPr>
          </a:p>
        </p:txBody>
      </p:sp>
    </p:spTree>
    <p:extLst>
      <p:ext uri="{BB962C8B-B14F-4D97-AF65-F5344CB8AC3E}">
        <p14:creationId xmlns:p14="http://schemas.microsoft.com/office/powerpoint/2010/main" val="28949581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arn(inVertical)">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P spid="32" grpId="0" animBg="1"/>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063577F-2949-C31E-B4B0-5E250230F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17E4A51B-BAF6-3729-A2C0-89331F2FB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65" y="-318"/>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40000">
                <a:schemeClr val="bg2"/>
              </a:gs>
              <a:gs pos="100000">
                <a:schemeClr val="accent1">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72BA66A5-9D69-833F-ACAF-7FCCAEBE3CDC}"/>
              </a:ext>
            </a:extLst>
          </p:cNvPr>
          <p:cNvSpPr>
            <a:spLocks noGrp="1"/>
          </p:cNvSpPr>
          <p:nvPr>
            <p:ph type="title"/>
          </p:nvPr>
        </p:nvSpPr>
        <p:spPr>
          <a:xfrm>
            <a:off x="2464313" y="2850173"/>
            <a:ext cx="8172864" cy="1545461"/>
          </a:xfrm>
        </p:spPr>
        <p:txBody>
          <a:bodyPr anchor="t">
            <a:noAutofit/>
          </a:bodyPr>
          <a:lstStyle/>
          <a:p>
            <a:r>
              <a:rPr kumimoji="1" lang="ja-JP" altLang="en-US" sz="9600" dirty="0">
                <a:solidFill>
                  <a:schemeClr val="accent1">
                    <a:lumMod val="60000"/>
                    <a:lumOff val="40000"/>
                  </a:schemeClr>
                </a:solidFill>
                <a:effectLst>
                  <a:reflection blurRad="6350" stA="60000" endA="900" endPos="58000" dir="5400000" sy="-100000" algn="bl" rotWithShape="0"/>
                </a:effectLst>
                <a:latin typeface="BIZ UDゴシック" panose="020B0400000000000000" pitchFamily="49" charset="-128"/>
                <a:ea typeface="BIZ UDゴシック" panose="020B0400000000000000" pitchFamily="49" charset="-128"/>
              </a:rPr>
              <a:t>目標設定機能</a:t>
            </a:r>
          </a:p>
        </p:txBody>
      </p:sp>
      <p:sp>
        <p:nvSpPr>
          <p:cNvPr id="23" name="タイトル 1">
            <a:extLst>
              <a:ext uri="{FF2B5EF4-FFF2-40B4-BE49-F238E27FC236}">
                <a16:creationId xmlns:a16="http://schemas.microsoft.com/office/drawing/2014/main" id="{65F70747-1982-A5E5-BF5E-8B15B49D9C6A}"/>
              </a:ext>
            </a:extLst>
          </p:cNvPr>
          <p:cNvSpPr txBox="1">
            <a:spLocks/>
          </p:cNvSpPr>
          <p:nvPr/>
        </p:nvSpPr>
        <p:spPr>
          <a:xfrm>
            <a:off x="431726" y="714595"/>
            <a:ext cx="2243222" cy="12915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ja-JP" altLang="en-US" sz="8000" dirty="0">
                <a:solidFill>
                  <a:schemeClr val="bg1"/>
                </a:solidFill>
                <a:effectLst>
                  <a:reflection blurRad="6350" stA="60000" endA="900" endPos="58000" dir="5400000" sy="-100000" algn="bl" rotWithShape="0"/>
                </a:effectLst>
                <a:latin typeface="BIZ UDゴシック" panose="020B0400000000000000" pitchFamily="49" charset="-128"/>
                <a:ea typeface="BIZ UDゴシック" panose="020B0400000000000000" pitchFamily="49" charset="-128"/>
              </a:rPr>
              <a:t>０２</a:t>
            </a:r>
            <a:endParaRPr kumimoji="1" lang="ja-JP" altLang="en-US" sz="8000" dirty="0">
              <a:solidFill>
                <a:schemeClr val="bg1"/>
              </a:solidFill>
              <a:effectLst>
                <a:reflection blurRad="6350" stA="60000" endA="900" endPos="58000" dir="5400000" sy="-100000" algn="bl" rotWithShape="0"/>
              </a:effectLst>
              <a:latin typeface="BIZ UDゴシック" panose="020B0400000000000000" pitchFamily="49" charset="-128"/>
              <a:ea typeface="BIZ UDゴシック" panose="020B0400000000000000" pitchFamily="49" charset="-128"/>
            </a:endParaRPr>
          </a:p>
        </p:txBody>
      </p:sp>
      <p:pic>
        <p:nvPicPr>
          <p:cNvPr id="6" name="図 5" descr="グラフィカル ユーザー インターフェイス, アプリケーション&#10;&#10;自動的に生成された説明">
            <a:extLst>
              <a:ext uri="{FF2B5EF4-FFF2-40B4-BE49-F238E27FC236}">
                <a16:creationId xmlns:a16="http://schemas.microsoft.com/office/drawing/2014/main" id="{71EC702C-1378-9887-0F8F-09827807240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65555" y="49729"/>
            <a:ext cx="3497823" cy="6858000"/>
          </a:xfrm>
          <a:prstGeom prst="rect">
            <a:avLst/>
          </a:prstGeom>
        </p:spPr>
      </p:pic>
      <p:sp>
        <p:nvSpPr>
          <p:cNvPr id="8" name="吹き出し: 折線 7">
            <a:extLst>
              <a:ext uri="{FF2B5EF4-FFF2-40B4-BE49-F238E27FC236}">
                <a16:creationId xmlns:a16="http://schemas.microsoft.com/office/drawing/2014/main" id="{2FB6E7BB-3A43-59F5-3ED4-48265BCEBA5C}"/>
              </a:ext>
            </a:extLst>
          </p:cNvPr>
          <p:cNvSpPr/>
          <p:nvPr/>
        </p:nvSpPr>
        <p:spPr>
          <a:xfrm>
            <a:off x="8321376" y="470050"/>
            <a:ext cx="2995863" cy="3728972"/>
          </a:xfrm>
          <a:prstGeom prst="borderCallout2">
            <a:avLst>
              <a:gd name="adj1" fmla="val 76060"/>
              <a:gd name="adj2" fmla="val -1907"/>
              <a:gd name="adj3" fmla="val 76163"/>
              <a:gd name="adj4" fmla="val -14659"/>
              <a:gd name="adj5" fmla="val 95983"/>
              <a:gd name="adj6" fmla="val -53897"/>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ja-JP" sz="4400" b="1" dirty="0">
              <a:latin typeface="BIZ UDゴシック" panose="020B0400000000000000" pitchFamily="49" charset="-128"/>
              <a:ea typeface="BIZ UDゴシック" panose="020B0400000000000000" pitchFamily="49" charset="-128"/>
            </a:endParaRPr>
          </a:p>
          <a:p>
            <a:pPr algn="ctr"/>
            <a:r>
              <a:rPr lang="ja-JP" altLang="en-US" sz="4400" b="1" dirty="0">
                <a:latin typeface="BIZ UDゴシック" panose="020B0400000000000000" pitchFamily="49" charset="-128"/>
                <a:ea typeface="BIZ UDゴシック" panose="020B0400000000000000" pitchFamily="49" charset="-128"/>
              </a:rPr>
              <a:t>目標設定</a:t>
            </a:r>
            <a:endParaRPr kumimoji="1" lang="en-US" altLang="ja-JP" sz="4400" b="1" kern="1200" dirty="0">
              <a:latin typeface="BIZ UDゴシック" panose="020B0400000000000000" pitchFamily="49" charset="-128"/>
              <a:ea typeface="BIZ UDゴシック" panose="020B0400000000000000" pitchFamily="49" charset="-128"/>
            </a:endParaRPr>
          </a:p>
          <a:p>
            <a:pPr algn="ctr"/>
            <a:r>
              <a:rPr kumimoji="1" lang="ja-JP" altLang="ja-JP" sz="2400" b="1" kern="1200" dirty="0">
                <a:latin typeface="BIZ UDゴシック" panose="020B0400000000000000" pitchFamily="49" charset="-128"/>
                <a:ea typeface="BIZ UDゴシック" panose="020B0400000000000000" pitchFamily="49" charset="-128"/>
              </a:rPr>
              <a:t>健康に関する目標</a:t>
            </a:r>
            <a:endParaRPr kumimoji="1" lang="en-US" altLang="ja-JP" sz="2400" b="1" kern="1200" dirty="0">
              <a:latin typeface="BIZ UDゴシック" panose="020B0400000000000000" pitchFamily="49" charset="-128"/>
              <a:ea typeface="BIZ UDゴシック" panose="020B0400000000000000" pitchFamily="49" charset="-128"/>
            </a:endParaRPr>
          </a:p>
          <a:p>
            <a:pPr algn="ctr"/>
            <a:r>
              <a:rPr kumimoji="1" lang="ja-JP" altLang="ja-JP" sz="2400" b="1" kern="1200" dirty="0">
                <a:latin typeface="BIZ UDゴシック" panose="020B0400000000000000" pitchFamily="49" charset="-128"/>
                <a:ea typeface="BIZ UDゴシック" panose="020B0400000000000000" pitchFamily="49" charset="-128"/>
              </a:rPr>
              <a:t>（</a:t>
            </a:r>
            <a:r>
              <a:rPr lang="ja-JP" altLang="ja-JP" sz="2400" b="1" kern="1200" dirty="0">
                <a:latin typeface="BIZ UDゴシック" panose="020B0400000000000000" pitchFamily="49" charset="-128"/>
                <a:ea typeface="BIZ UDゴシック" panose="020B0400000000000000" pitchFamily="49" charset="-128"/>
              </a:rPr>
              <a:t>食事バランス・</a:t>
            </a:r>
            <a:endParaRPr lang="en-US" altLang="ja-JP" sz="2400" b="1" kern="1200" dirty="0">
              <a:latin typeface="BIZ UDゴシック" panose="020B0400000000000000" pitchFamily="49" charset="-128"/>
              <a:ea typeface="BIZ UDゴシック" panose="020B0400000000000000" pitchFamily="49" charset="-128"/>
            </a:endParaRPr>
          </a:p>
          <a:p>
            <a:pPr algn="ctr"/>
            <a:r>
              <a:rPr lang="ja-JP" altLang="ja-JP" sz="2400" b="1" kern="1200" dirty="0">
                <a:latin typeface="BIZ UDゴシック" panose="020B0400000000000000" pitchFamily="49" charset="-128"/>
                <a:ea typeface="BIZ UDゴシック" panose="020B0400000000000000" pitchFamily="49" charset="-128"/>
              </a:rPr>
              <a:t>睡眠時間・</a:t>
            </a:r>
            <a:endParaRPr lang="en-US" altLang="ja-JP" sz="2400" b="1" kern="1200" dirty="0">
              <a:latin typeface="BIZ UDゴシック" panose="020B0400000000000000" pitchFamily="49" charset="-128"/>
              <a:ea typeface="BIZ UDゴシック" panose="020B0400000000000000" pitchFamily="49" charset="-128"/>
            </a:endParaRPr>
          </a:p>
          <a:p>
            <a:pPr algn="ctr"/>
            <a:r>
              <a:rPr lang="ja-JP" altLang="ja-JP" sz="2400" b="1" kern="1200" dirty="0">
                <a:latin typeface="BIZ UDゴシック" panose="020B0400000000000000" pitchFamily="49" charset="-128"/>
                <a:ea typeface="BIZ UDゴシック" panose="020B0400000000000000" pitchFamily="49" charset="-128"/>
              </a:rPr>
              <a:t>各自が決める自由目標）</a:t>
            </a:r>
            <a:r>
              <a:rPr kumimoji="1" lang="ja-JP" altLang="ja-JP" sz="2400" b="1" kern="1200" dirty="0">
                <a:latin typeface="BIZ UDゴシック" panose="020B0400000000000000" pitchFamily="49" charset="-128"/>
                <a:ea typeface="BIZ UDゴシック" panose="020B0400000000000000" pitchFamily="49" charset="-128"/>
              </a:rPr>
              <a:t>を設定</a:t>
            </a:r>
            <a:endParaRPr lang="en-US" altLang="ja-JP" sz="2400" b="1" kern="1200" dirty="0">
              <a:latin typeface="BIZ UDゴシック" panose="020B0400000000000000" pitchFamily="49" charset="-128"/>
              <a:ea typeface="BIZ UDゴシック" panose="020B0400000000000000" pitchFamily="49" charset="-128"/>
            </a:endParaRPr>
          </a:p>
          <a:p>
            <a:pPr algn="ctr"/>
            <a:endParaRPr kumimoji="1" lang="en-US" altLang="ja-JP" sz="4400" b="0" i="0" u="none" strike="noStrike" kern="1200" cap="none" spc="0" normalizeH="0" baseline="0" noProof="0" dirty="0">
              <a:ln>
                <a:noFill/>
              </a:ln>
              <a:solidFill>
                <a:srgbClr val="FFFFFF"/>
              </a:solidFill>
              <a:effectLst/>
              <a:uLnTx/>
              <a:uFillTx/>
              <a:latin typeface="BIZ UDゴシック" panose="020B0400000000000000" pitchFamily="49" charset="-128"/>
              <a:ea typeface="BIZ UDゴシック" panose="020B0400000000000000" pitchFamily="49" charset="-128"/>
              <a:cs typeface="+mn-cs"/>
            </a:endParaRPr>
          </a:p>
        </p:txBody>
      </p:sp>
    </p:spTree>
    <p:extLst>
      <p:ext uri="{BB962C8B-B14F-4D97-AF65-F5344CB8AC3E}">
        <p14:creationId xmlns:p14="http://schemas.microsoft.com/office/powerpoint/2010/main" val="49055619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063577F-2949-C31E-B4B0-5E250230F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17E4A51B-BAF6-3729-A2C0-89331F2FB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65" y="-318"/>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40000">
                <a:schemeClr val="bg2"/>
              </a:gs>
              <a:gs pos="100000">
                <a:schemeClr val="accent1">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タイトル 1">
            <a:extLst>
              <a:ext uri="{FF2B5EF4-FFF2-40B4-BE49-F238E27FC236}">
                <a16:creationId xmlns:a16="http://schemas.microsoft.com/office/drawing/2014/main" id="{72BA66A5-9D69-833F-ACAF-7FCCAEBE3CDC}"/>
              </a:ext>
            </a:extLst>
          </p:cNvPr>
          <p:cNvSpPr>
            <a:spLocks noGrp="1"/>
          </p:cNvSpPr>
          <p:nvPr>
            <p:ph type="title"/>
          </p:nvPr>
        </p:nvSpPr>
        <p:spPr>
          <a:xfrm>
            <a:off x="2464313" y="2850173"/>
            <a:ext cx="8172864" cy="1545461"/>
          </a:xfrm>
        </p:spPr>
        <p:txBody>
          <a:bodyPr anchor="t">
            <a:noAutofit/>
          </a:bodyPr>
          <a:lstStyle/>
          <a:p>
            <a:r>
              <a:rPr kumimoji="1" lang="ja-JP" altLang="en-US" sz="9600" dirty="0">
                <a:solidFill>
                  <a:schemeClr val="accent1">
                    <a:lumMod val="60000"/>
                    <a:lumOff val="40000"/>
                  </a:schemeClr>
                </a:solidFill>
                <a:effectLst>
                  <a:reflection blurRad="6350" stA="60000" endA="900" endPos="58000" dir="5400000" sy="-100000" algn="bl" rotWithShape="0"/>
                </a:effectLst>
                <a:latin typeface="BIZ UDゴシック" panose="020B0400000000000000" pitchFamily="49" charset="-128"/>
                <a:ea typeface="BIZ UDゴシック" panose="020B0400000000000000" pitchFamily="49" charset="-128"/>
              </a:rPr>
              <a:t>一覧表示機能</a:t>
            </a:r>
          </a:p>
        </p:txBody>
      </p:sp>
      <p:sp>
        <p:nvSpPr>
          <p:cNvPr id="23" name="タイトル 1">
            <a:extLst>
              <a:ext uri="{FF2B5EF4-FFF2-40B4-BE49-F238E27FC236}">
                <a16:creationId xmlns:a16="http://schemas.microsoft.com/office/drawing/2014/main" id="{65F70747-1982-A5E5-BF5E-8B15B49D9C6A}"/>
              </a:ext>
            </a:extLst>
          </p:cNvPr>
          <p:cNvSpPr txBox="1">
            <a:spLocks/>
          </p:cNvSpPr>
          <p:nvPr/>
        </p:nvSpPr>
        <p:spPr>
          <a:xfrm>
            <a:off x="431726" y="714595"/>
            <a:ext cx="2243222" cy="12915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ja-JP" altLang="en-US" sz="8000" dirty="0">
                <a:solidFill>
                  <a:schemeClr val="bg1"/>
                </a:solidFill>
                <a:effectLst>
                  <a:reflection blurRad="6350" stA="60000" endA="900" endPos="58000" dir="5400000" sy="-100000" algn="bl" rotWithShape="0"/>
                </a:effectLst>
                <a:latin typeface="BIZ UDゴシック" panose="020B0400000000000000" pitchFamily="49" charset="-128"/>
                <a:ea typeface="BIZ UDゴシック" panose="020B0400000000000000" pitchFamily="49" charset="-128"/>
              </a:rPr>
              <a:t>０３</a:t>
            </a:r>
            <a:endParaRPr kumimoji="1" lang="ja-JP" altLang="en-US" sz="8000" dirty="0">
              <a:solidFill>
                <a:schemeClr val="bg1"/>
              </a:solidFill>
              <a:effectLst>
                <a:reflection blurRad="6350" stA="60000" endA="900" endPos="58000" dir="5400000" sy="-100000" algn="bl" rotWithShape="0"/>
              </a:effectLst>
              <a:latin typeface="BIZ UDゴシック" panose="020B0400000000000000" pitchFamily="49" charset="-128"/>
              <a:ea typeface="BIZ UDゴシック" panose="020B0400000000000000" pitchFamily="49" charset="-128"/>
            </a:endParaRPr>
          </a:p>
        </p:txBody>
      </p:sp>
      <p:pic>
        <p:nvPicPr>
          <p:cNvPr id="17" name="図 16" descr="グラフィカル ユーザー インターフェイス, アプリケーション&#10;&#10;自動的に生成された説明">
            <a:extLst>
              <a:ext uri="{FF2B5EF4-FFF2-40B4-BE49-F238E27FC236}">
                <a16:creationId xmlns:a16="http://schemas.microsoft.com/office/drawing/2014/main" id="{55971A59-B761-71EF-1977-06A311C0EF9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73431" y="-319"/>
            <a:ext cx="3552642" cy="6858000"/>
          </a:xfrm>
          <a:prstGeom prst="rect">
            <a:avLst/>
          </a:prstGeom>
        </p:spPr>
      </p:pic>
      <p:sp>
        <p:nvSpPr>
          <p:cNvPr id="8" name="吹き出し: 折線 7">
            <a:extLst>
              <a:ext uri="{FF2B5EF4-FFF2-40B4-BE49-F238E27FC236}">
                <a16:creationId xmlns:a16="http://schemas.microsoft.com/office/drawing/2014/main" id="{27C12637-4AF1-0BC6-F003-C86C7150B0A3}"/>
              </a:ext>
            </a:extLst>
          </p:cNvPr>
          <p:cNvSpPr/>
          <p:nvPr/>
        </p:nvSpPr>
        <p:spPr>
          <a:xfrm>
            <a:off x="8321376" y="2249905"/>
            <a:ext cx="2995863" cy="2911641"/>
          </a:xfrm>
          <a:prstGeom prst="borderCallout2">
            <a:avLst>
              <a:gd name="adj1" fmla="val 76060"/>
              <a:gd name="adj2" fmla="val -1907"/>
              <a:gd name="adj3" fmla="val 76163"/>
              <a:gd name="adj4" fmla="val -14659"/>
              <a:gd name="adj5" fmla="val 56953"/>
              <a:gd name="adj6" fmla="val -73174"/>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ja-JP" sz="4400" b="1" dirty="0">
              <a:latin typeface="BIZ UDゴシック" panose="020B0400000000000000" pitchFamily="49" charset="-128"/>
              <a:ea typeface="BIZ UDゴシック" panose="020B0400000000000000" pitchFamily="49" charset="-128"/>
            </a:endParaRPr>
          </a:p>
          <a:p>
            <a:pPr algn="ctr"/>
            <a:r>
              <a:rPr kumimoji="1" lang="ja-JP" altLang="en-US" sz="4400" b="1" kern="1200" dirty="0">
                <a:latin typeface="BIZ UDゴシック" panose="020B0400000000000000" pitchFamily="49" charset="-128"/>
                <a:ea typeface="BIZ UDゴシック" panose="020B0400000000000000" pitchFamily="49" charset="-128"/>
              </a:rPr>
              <a:t>一覧表示</a:t>
            </a:r>
            <a:endParaRPr kumimoji="1" lang="en-US" altLang="ja-JP" sz="4400" b="1" kern="1200" dirty="0">
              <a:latin typeface="BIZ UDゴシック" panose="020B0400000000000000" pitchFamily="49" charset="-128"/>
              <a:ea typeface="BIZ UDゴシック" panose="020B0400000000000000" pitchFamily="49" charset="-128"/>
            </a:endParaRPr>
          </a:p>
          <a:p>
            <a:pPr algn="ctr"/>
            <a:r>
              <a:rPr kumimoji="1" lang="ja-JP" altLang="en-US" sz="2400" b="1" kern="1200" dirty="0">
                <a:solidFill>
                  <a:srgbClr val="99FF33"/>
                </a:solidFill>
                <a:latin typeface="BIZ UDゴシック" panose="020B0400000000000000" pitchFamily="49" charset="-128"/>
                <a:ea typeface="BIZ UDゴシック" panose="020B0400000000000000" pitchFamily="49" charset="-128"/>
              </a:rPr>
              <a:t>１週間</a:t>
            </a:r>
            <a:r>
              <a:rPr kumimoji="1" lang="ja-JP" altLang="en-US" sz="2400" b="1" kern="1200" dirty="0">
                <a:latin typeface="BIZ UDゴシック" panose="020B0400000000000000" pitchFamily="49" charset="-128"/>
                <a:ea typeface="BIZ UDゴシック" panose="020B0400000000000000" pitchFamily="49" charset="-128"/>
              </a:rPr>
              <a:t>の身長・体重・食事内容を表形式、睡眠時間を折れ線グラフで閲覧</a:t>
            </a:r>
          </a:p>
          <a:p>
            <a:pPr algn="ctr"/>
            <a:endParaRPr kumimoji="1" lang="en-US" altLang="ja-JP" sz="4400" b="0" i="0" u="none" strike="noStrike" kern="1200" cap="none" spc="0" normalizeH="0" baseline="0" noProof="0" dirty="0">
              <a:ln>
                <a:noFill/>
              </a:ln>
              <a:solidFill>
                <a:srgbClr val="FFFFFF"/>
              </a:solidFill>
              <a:effectLst/>
              <a:uLnTx/>
              <a:uFillTx/>
              <a:latin typeface="BIZ UDゴシック" panose="020B0400000000000000" pitchFamily="49" charset="-128"/>
              <a:ea typeface="BIZ UDゴシック" panose="020B0400000000000000" pitchFamily="49" charset="-128"/>
              <a:cs typeface="+mn-cs"/>
            </a:endParaRPr>
          </a:p>
        </p:txBody>
      </p:sp>
    </p:spTree>
    <p:extLst>
      <p:ext uri="{BB962C8B-B14F-4D97-AF65-F5344CB8AC3E}">
        <p14:creationId xmlns:p14="http://schemas.microsoft.com/office/powerpoint/2010/main" val="2275853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063577F-2949-C31E-B4B0-5E250230F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37" name="Freeform: Shape 36">
            <a:extLst>
              <a:ext uri="{FF2B5EF4-FFF2-40B4-BE49-F238E27FC236}">
                <a16:creationId xmlns:a16="http://schemas.microsoft.com/office/drawing/2014/main" id="{17E4A51B-BAF6-3729-A2C0-89331F2FB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65" y="-318"/>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40000">
                <a:schemeClr val="bg2"/>
              </a:gs>
              <a:gs pos="100000">
                <a:schemeClr val="accent1">
                  <a:lumMod val="60000"/>
                  <a:lumOff val="40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2" name="タイトル 1">
            <a:extLst>
              <a:ext uri="{FF2B5EF4-FFF2-40B4-BE49-F238E27FC236}">
                <a16:creationId xmlns:a16="http://schemas.microsoft.com/office/drawing/2014/main" id="{72BA66A5-9D69-833F-ACAF-7FCCAEBE3CDC}"/>
              </a:ext>
            </a:extLst>
          </p:cNvPr>
          <p:cNvSpPr>
            <a:spLocks noGrp="1"/>
          </p:cNvSpPr>
          <p:nvPr>
            <p:ph type="title"/>
          </p:nvPr>
        </p:nvSpPr>
        <p:spPr>
          <a:xfrm>
            <a:off x="6195364" y="4793453"/>
            <a:ext cx="6317434" cy="1545461"/>
          </a:xfrm>
        </p:spPr>
        <p:txBody>
          <a:bodyPr anchor="t">
            <a:noAutofit/>
          </a:bodyPr>
          <a:lstStyle/>
          <a:p>
            <a:r>
              <a:rPr kumimoji="1" lang="ja-JP" altLang="en-US" sz="9600" dirty="0">
                <a:solidFill>
                  <a:schemeClr val="accent5">
                    <a:lumMod val="60000"/>
                    <a:lumOff val="40000"/>
                  </a:schemeClr>
                </a:solidFill>
                <a:effectLst>
                  <a:reflection blurRad="6350" stA="60000" endA="900" endPos="58000" dir="5400000" sy="-100000" algn="bl" rotWithShape="0"/>
                </a:effectLst>
                <a:latin typeface="BIZ UDゴシック" panose="020B0400000000000000" pitchFamily="49" charset="-128"/>
                <a:ea typeface="BIZ UDゴシック" panose="020B0400000000000000" pitchFamily="49" charset="-128"/>
              </a:rPr>
              <a:t>それは</a:t>
            </a:r>
            <a:r>
              <a:rPr kumimoji="1" lang="en-US" altLang="ja-JP" sz="9600" dirty="0">
                <a:solidFill>
                  <a:schemeClr val="accent5">
                    <a:lumMod val="60000"/>
                    <a:lumOff val="40000"/>
                  </a:schemeClr>
                </a:solidFill>
                <a:effectLst>
                  <a:reflection blurRad="6350" stA="60000" endA="900" endPos="58000" dir="5400000" sy="-100000" algn="bl" rotWithShape="0"/>
                </a:effectLst>
                <a:latin typeface="BIZ UDゴシック" panose="020B0400000000000000" pitchFamily="49" charset="-128"/>
                <a:ea typeface="BIZ UDゴシック" panose="020B0400000000000000" pitchFamily="49" charset="-128"/>
              </a:rPr>
              <a:t>...</a:t>
            </a:r>
            <a:endParaRPr kumimoji="1" lang="ja-JP" altLang="en-US" sz="9600" dirty="0">
              <a:solidFill>
                <a:schemeClr val="accent5">
                  <a:lumMod val="60000"/>
                  <a:lumOff val="40000"/>
                </a:schemeClr>
              </a:solidFill>
              <a:effectLst>
                <a:reflection blurRad="6350" stA="60000" endA="900" endPos="58000" dir="5400000" sy="-100000" algn="bl" rotWithShape="0"/>
              </a:effectLst>
              <a:latin typeface="BIZ UDゴシック" panose="020B0400000000000000" pitchFamily="49" charset="-128"/>
              <a:ea typeface="BIZ UDゴシック" panose="020B0400000000000000" pitchFamily="49" charset="-128"/>
            </a:endParaRPr>
          </a:p>
        </p:txBody>
      </p:sp>
      <p:sp>
        <p:nvSpPr>
          <p:cNvPr id="23" name="タイトル 1">
            <a:extLst>
              <a:ext uri="{FF2B5EF4-FFF2-40B4-BE49-F238E27FC236}">
                <a16:creationId xmlns:a16="http://schemas.microsoft.com/office/drawing/2014/main" id="{65F70747-1982-A5E5-BF5E-8B15B49D9C6A}"/>
              </a:ext>
            </a:extLst>
          </p:cNvPr>
          <p:cNvSpPr txBox="1">
            <a:spLocks/>
          </p:cNvSpPr>
          <p:nvPr/>
        </p:nvSpPr>
        <p:spPr>
          <a:xfrm>
            <a:off x="431726" y="714595"/>
            <a:ext cx="2243222" cy="12915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sz="8000" b="1" i="0" u="none" strike="noStrike" kern="1200" cap="none" spc="0" normalizeH="0" baseline="0" noProof="0" dirty="0">
                <a:ln>
                  <a:noFill/>
                </a:ln>
                <a:solidFill>
                  <a:srgbClr val="FFFFFF"/>
                </a:solidFill>
                <a:effectLst>
                  <a:reflection blurRad="6350" stA="60000" endA="900" endPos="58000" dir="5400000" sy="-100000" algn="bl" rotWithShape="0"/>
                </a:effectLst>
                <a:uLnTx/>
                <a:uFillTx/>
                <a:latin typeface="BIZ UDゴシック" panose="020B0400000000000000" pitchFamily="49" charset="-128"/>
                <a:ea typeface="BIZ UDゴシック" panose="020B0400000000000000" pitchFamily="49" charset="-128"/>
                <a:cs typeface="+mj-cs"/>
              </a:rPr>
              <a:t>０４</a:t>
            </a:r>
          </a:p>
        </p:txBody>
      </p:sp>
      <p:sp>
        <p:nvSpPr>
          <p:cNvPr id="3" name="タイトル 1">
            <a:extLst>
              <a:ext uri="{FF2B5EF4-FFF2-40B4-BE49-F238E27FC236}">
                <a16:creationId xmlns:a16="http://schemas.microsoft.com/office/drawing/2014/main" id="{5C4FADEF-44B1-4DCD-B2FE-4394544DE90B}"/>
              </a:ext>
            </a:extLst>
          </p:cNvPr>
          <p:cNvSpPr txBox="1">
            <a:spLocks/>
          </p:cNvSpPr>
          <p:nvPr/>
        </p:nvSpPr>
        <p:spPr>
          <a:xfrm>
            <a:off x="2794669" y="2728906"/>
            <a:ext cx="8172864" cy="154546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kumimoji="1" lang="ja-JP" altLang="en-US" sz="12000" dirty="0">
                <a:solidFill>
                  <a:srgbClr val="FFC000"/>
                </a:solidFill>
                <a:effectLst>
                  <a:reflection blurRad="6350" stA="60000" endA="900" endPos="58000" dir="5400000" sy="-100000" algn="bl" rotWithShape="0"/>
                </a:effectLst>
                <a:latin typeface="BIZ UDゴシック" panose="020B0400000000000000" pitchFamily="49" charset="-128"/>
                <a:ea typeface="BIZ UDゴシック" panose="020B0400000000000000" pitchFamily="49" charset="-128"/>
              </a:rPr>
              <a:t>？？？？</a:t>
            </a:r>
          </a:p>
        </p:txBody>
      </p:sp>
    </p:spTree>
    <p:extLst>
      <p:ext uri="{BB962C8B-B14F-4D97-AF65-F5344CB8AC3E}">
        <p14:creationId xmlns:p14="http://schemas.microsoft.com/office/powerpoint/2010/main" val="367599660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P spid="3" grpId="0"/>
    </p:bldLst>
  </p:timing>
</p:sld>
</file>

<file path=ppt/theme/theme1.xml><?xml version="1.0" encoding="utf-8"?>
<a:theme xmlns:a="http://schemas.openxmlformats.org/drawingml/2006/main" name="SwellVTI">
  <a:themeElements>
    <a:clrScheme name="AnalogousFromRegularSeedLeftStep">
      <a:dk1>
        <a:srgbClr val="000000"/>
      </a:dk1>
      <a:lt1>
        <a:srgbClr val="FFFFFF"/>
      </a:lt1>
      <a:dk2>
        <a:srgbClr val="2E1B30"/>
      </a:dk2>
      <a:lt2>
        <a:srgbClr val="F0F3F2"/>
      </a:lt2>
      <a:accent1>
        <a:srgbClr val="E7295E"/>
      </a:accent1>
      <a:accent2>
        <a:srgbClr val="D5179B"/>
      </a:accent2>
      <a:accent3>
        <a:srgbClr val="D129E7"/>
      </a:accent3>
      <a:accent4>
        <a:srgbClr val="7117D5"/>
      </a:accent4>
      <a:accent5>
        <a:srgbClr val="372DE7"/>
      </a:accent5>
      <a:accent6>
        <a:srgbClr val="175CD5"/>
      </a:accent6>
      <a:hlink>
        <a:srgbClr val="349C7F"/>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3415</TotalTime>
  <Words>3997</Words>
  <Application>Microsoft Office PowerPoint</Application>
  <PresentationFormat>ワイド画面</PresentationFormat>
  <Paragraphs>471</Paragraphs>
  <Slides>40</Slides>
  <Notes>38</Notes>
  <HiddenSlides>5</HiddenSlides>
  <MMClips>13</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40</vt:i4>
      </vt:variant>
    </vt:vector>
  </HeadingPairs>
  <TitlesOfParts>
    <vt:vector size="48" baseType="lpstr">
      <vt:lpstr>BIZ UDゴシック</vt:lpstr>
      <vt:lpstr>HG丸ｺﾞｼｯｸM-PRO</vt:lpstr>
      <vt:lpstr>HG創英ﾌﾟﾚｾﾞﾝｽEB</vt:lpstr>
      <vt:lpstr>NotoSansJP</vt:lpstr>
      <vt:lpstr>游ゴシック</vt:lpstr>
      <vt:lpstr>Arial</vt:lpstr>
      <vt:lpstr>Neue Haas Grotesk Text Pro</vt:lpstr>
      <vt:lpstr>SwellVTI</vt:lpstr>
      <vt:lpstr>生活習慣改善アプリ</vt:lpstr>
      <vt:lpstr> そもそも 　プロジェクト名 （生活習慣病）の由来は</vt:lpstr>
      <vt:lpstr>目次</vt:lpstr>
      <vt:lpstr>生活習慣改善アプリとは </vt:lpstr>
      <vt:lpstr>生活習慣改善アプリとは</vt:lpstr>
      <vt:lpstr>健康管理機能</vt:lpstr>
      <vt:lpstr>目標設定機能</vt:lpstr>
      <vt:lpstr>一覧表示機能</vt:lpstr>
      <vt:lpstr>それは...</vt:lpstr>
      <vt:lpstr>音声機能</vt:lpstr>
      <vt:lpstr>その他の機能</vt:lpstr>
      <vt:lpstr>キャラクター紹介 </vt:lpstr>
      <vt:lpstr> </vt:lpstr>
      <vt:lpstr> </vt:lpstr>
      <vt:lpstr> </vt:lpstr>
      <vt:lpstr>PowerPoint プレゼンテーション</vt:lpstr>
      <vt:lpstr>デモンストレーション</vt:lpstr>
      <vt:lpstr>工夫した点・苦労した点</vt:lpstr>
      <vt:lpstr>PowerPoint プレゼンテーション</vt:lpstr>
      <vt:lpstr>PowerPoint プレゼンテーション</vt:lpstr>
      <vt:lpstr>チーム開発の振り返り</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苦労したこと</vt:lpstr>
      <vt:lpstr>頑張ったこと</vt:lpstr>
      <vt:lpstr>PowerPoint プレゼンテーション</vt:lpstr>
      <vt:lpstr>謝辞</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慶保茜</dc:creator>
  <cp:lastModifiedBy>山本明日音</cp:lastModifiedBy>
  <cp:revision>112</cp:revision>
  <dcterms:created xsi:type="dcterms:W3CDTF">2024-06-18T06:49:17Z</dcterms:created>
  <dcterms:modified xsi:type="dcterms:W3CDTF">2024-06-27T09:03:50Z</dcterms:modified>
</cp:coreProperties>
</file>